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7" r:id="rId8"/>
    <p:sldId id="272" r:id="rId9"/>
    <p:sldId id="271" r:id="rId10"/>
    <p:sldId id="261" r:id="rId11"/>
    <p:sldId id="262" r:id="rId12"/>
    <p:sldId id="264" r:id="rId13"/>
    <p:sldId id="265" r:id="rId14"/>
    <p:sldId id="273" r:id="rId15"/>
    <p:sldId id="274" r:id="rId16"/>
    <p:sldId id="266" r:id="rId17"/>
    <p:sldId id="275" r:id="rId18"/>
    <p:sldId id="276" r:id="rId19"/>
    <p:sldId id="277" r:id="rId20"/>
    <p:sldId id="278" r:id="rId21"/>
    <p:sldId id="279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070FC"/>
    <a:srgbClr val="FFFFFF"/>
    <a:srgbClr val="FA6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6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8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7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8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1CB3-6ADD-438A-A2E9-44C5A74E2C06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0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onderopolis.org/wonder/does-all-milk-come-from-co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olina.com/teacher-resources/Interactive/the-science-behind-lactose-intolerance/tr38902.tr?utm_source=pepperjam&amp;utm_medium=affiliate&amp;utm_campaign=8-12102&amp;utm_content=43737&amp;clickId=2650141103&amp;s_cid=aff_pja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megasoftware.ne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olina.com/teacher-resources/Interactive/the-science-behind-lactose-intolerance/tr38902.tr?utm_source=pepperjam&amp;utm_medium=affiliate&amp;utm_campaign=8-12102&amp;utm_content=43737&amp;clickId=2650141103&amp;s_cid=aff_pja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hyperlink" Target="http://www.karunasociety.org/rescued-deer-gets-drink-from-milk-bottl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www.mnn.com/earth-matters/animals/stories/25-adorable-animals-drinking-baby-bottl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cliparting.com/free-mouse-clipart-10992/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hyperlink" Target="https://www.allgenetics.eu/index.php/services/genomics-for-researchers/rna-seq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geneontology.or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hyperlink" Target="https://www.biotek.com/resources/application-notes/enzymatic-digestion-of-polysaccharides-part-i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hyperlink" Target="geneontology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tring-db.org/cgi/input.pl?sessionId=ym6potArMwGb&amp;input_page_show_search=on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s://www.slideshare.net/25071987/yeast-two-hybrid-923597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s://economictimes.indiatimes.com/magazines/panache/want-to-keep-the-intestines-in-order-dont-binge-on-milk-and-cheese/articleshow/66601718.cm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rolina.com/teacher-resources/Interactive/the-science-behind-lactose-intolerance/tr38902.tr?utm_source=pepperjam&amp;utm_medium=affiliate&amp;utm_campaign=8-12102&amp;utm_content=43737&amp;clickId=2650141103&amp;s_cid=aff_pjam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pixy.org/1418892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string-db.org/cgi/input.pl?sessionId=ym6potArMwGb&amp;input_page_show_search=on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hyperlink" Target="https://www.sciencedirect.com/science/article/pii/S135964461400057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string-db.org/cgi/input.pl?sessionId=ym6potArMwGb&amp;input_page_show_search=on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hyperlink" Target="https://www.sciencedirect.com/science/article/pii/S135964461400057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mcgastroenterol.biomedcentral.com/articles/10.1186/s12876-015-0261-y" TargetMode="External"/><Relationship Id="rId2" Type="http://schemas.openxmlformats.org/officeDocument/2006/relationships/hyperlink" Target="https://ghr.nlm.nih.gov/condition/lactose-intolerance#gen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9043710" TargetMode="External"/><Relationship Id="rId5" Type="http://schemas.openxmlformats.org/officeDocument/2006/relationships/hyperlink" Target="https://www.sciencedirect.com/science/article/pii/S0016508509001425" TargetMode="External"/><Relationship Id="rId4" Type="http://schemas.openxmlformats.org/officeDocument/2006/relationships/hyperlink" Target="https://www.sciencedirect.com/science/article/pii/S000292970762364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ghr.nlm.nih.gov/primer/inheritance/inheritancepattern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biologydictionary.net/lactase/#prettyPhoto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ghr.nlm.nih.gov/gene/LCT#loc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carolina.com/teacher-resources/Interactive/the-science-behind-lactose-intolerance/tr38902.tr?utm_source=pepperjam&amp;utm_medium=affiliate&amp;utm_campaign=8-12102&amp;utm_content=43737&amp;clickId=2650141103&amp;s_cid=aff_pjam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vectorstock.com/royalty-free-vector/human-body-vector-793339" TargetMode="External"/><Relationship Id="rId7" Type="http://schemas.openxmlformats.org/officeDocument/2006/relationships/hyperlink" Target="http://clipart-library.com/clipart/703813.htm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https://commons.wikimedia.org/wiki/File:Gouache-arabidopsis-thaliana.jpg" TargetMode="External"/><Relationship Id="rId5" Type="http://schemas.openxmlformats.org/officeDocument/2006/relationships/hyperlink" Target="http://cliparting.com/free-mouse-clipart-10992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www.sciencedaily.com/releases/2012/07/120719141806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hyperlink" Target="https://stonemangen564s19.weebly.com/uploads/1/2/4/0/124045413/published/mouse-drinking-milk.jpg?155139355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confinder.com/icons/709112/cartoon_emoji_face_poo_pooh_poop_icon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upload.wikimedia.org/wikipedia/en/9/93/Tuffy_mous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www.biotek.com/resources/application-notes/enzymatic-digestion-of-polysaccharides-part-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lideplayer.com/slide/9894979/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carolina.com/teacher-resources/Interactive/the-science-behind-lactose-intolerance/tr38902.tr?utm_source=pepperjam&amp;utm_medium=affiliate&amp;utm_campaign=8-12102&amp;utm_content=43737&amp;clickId=2650141103&amp;s_cid=aff_pj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onderopolis.org/wp-content/uploads/2015/08/1495_3.jpg">
            <a:hlinkClick r:id="rId2"/>
            <a:extLst>
              <a:ext uri="{FF2B5EF4-FFF2-40B4-BE49-F238E27FC236}">
                <a16:creationId xmlns:a16="http://schemas.microsoft.com/office/drawing/2014/main" id="{83A3F825-B01D-4D96-9866-925629D69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r="58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7A4025-FE38-4510-944F-5DA3A662054B}"/>
              </a:ext>
            </a:extLst>
          </p:cNvPr>
          <p:cNvSpPr/>
          <p:nvPr/>
        </p:nvSpPr>
        <p:spPr>
          <a:xfrm>
            <a:off x="3074068" y="5257799"/>
            <a:ext cx="5991726" cy="1515979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9AB08-77AF-46AE-BA15-FF0837B3A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5861" y="5080584"/>
            <a:ext cx="5991727" cy="93520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Congenital Lactase Deficiency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EEA41-1825-4B2D-ABF8-B3EBF6C54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9731" y="6015788"/>
            <a:ext cx="3200400" cy="613611"/>
          </a:xfrm>
        </p:spPr>
        <p:txBody>
          <a:bodyPr anchor="ctr"/>
          <a:lstStyle/>
          <a:p>
            <a:r>
              <a:rPr lang="en-US" dirty="0"/>
              <a:t>Hayley Stoneman</a:t>
            </a:r>
          </a:p>
        </p:txBody>
      </p:sp>
    </p:spTree>
    <p:extLst>
      <p:ext uri="{BB962C8B-B14F-4D97-AF65-F5344CB8AC3E}">
        <p14:creationId xmlns:p14="http://schemas.microsoft.com/office/powerpoint/2010/main" val="29608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D8B2-810D-4C40-8272-C34C78C1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1081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 domains do CLD mutations affect?</a:t>
            </a:r>
          </a:p>
        </p:txBody>
      </p:sp>
      <p:pic>
        <p:nvPicPr>
          <p:cNvPr id="6146" name="Picture 2" descr="Picture">
            <a:extLst>
              <a:ext uri="{FF2B5EF4-FFF2-40B4-BE49-F238E27FC236}">
                <a16:creationId xmlns:a16="http://schemas.microsoft.com/office/drawing/2014/main" id="{A18FD3FD-004C-474F-8AEF-036F68DC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2" y="1387136"/>
            <a:ext cx="9027188" cy="408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E46D3-73D2-4A9F-8FD2-045E071619FF}"/>
              </a:ext>
            </a:extLst>
          </p:cNvPr>
          <p:cNvSpPr txBox="1"/>
          <p:nvPr/>
        </p:nvSpPr>
        <p:spPr>
          <a:xfrm>
            <a:off x="389521" y="6031209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Many mutations affect C-terminal glycosyl hydrolase domain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6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>
            <a:extLst>
              <a:ext uri="{FF2B5EF4-FFF2-40B4-BE49-F238E27FC236}">
                <a16:creationId xmlns:a16="http://schemas.microsoft.com/office/drawing/2014/main" id="{4C3557F8-DE0F-4F13-B9E6-AD02109C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93" y="1209149"/>
            <a:ext cx="6636613" cy="30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25430-1147-4106-B4FB-1A8ACBF9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gap in knowledge?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37761-5936-466F-8C92-EBC8FA3AE1E2}"/>
              </a:ext>
            </a:extLst>
          </p:cNvPr>
          <p:cNvSpPr/>
          <p:nvPr/>
        </p:nvSpPr>
        <p:spPr>
          <a:xfrm>
            <a:off x="5415379" y="1358282"/>
            <a:ext cx="1559140" cy="2920755"/>
          </a:xfrm>
          <a:prstGeom prst="rect">
            <a:avLst/>
          </a:prstGeom>
          <a:solidFill>
            <a:srgbClr val="FA6050">
              <a:alpha val="2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https://www.carolina.com/images/teacher-resources/items/large/lactoseintolerance_diagram.jpg">
            <a:hlinkClick r:id="rId3"/>
            <a:extLst>
              <a:ext uri="{FF2B5EF4-FFF2-40B4-BE49-F238E27FC236}">
                <a16:creationId xmlns:a16="http://schemas.microsoft.com/office/drawing/2014/main" id="{CA258323-79B2-4B52-BB1F-230A47DE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32" y="4387569"/>
            <a:ext cx="3364133" cy="16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6215FD5-AB97-4808-8179-6835549B15DB}"/>
              </a:ext>
            </a:extLst>
          </p:cNvPr>
          <p:cNvSpPr/>
          <p:nvPr/>
        </p:nvSpPr>
        <p:spPr>
          <a:xfrm>
            <a:off x="3506703" y="4211426"/>
            <a:ext cx="2485748" cy="2077375"/>
          </a:xfrm>
          <a:prstGeom prst="mathMultiply">
            <a:avLst/>
          </a:prstGeom>
          <a:solidFill>
            <a:srgbClr val="FA6050">
              <a:alpha val="4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F7AA159-03D1-4A39-95DF-D444CD91E5A5}"/>
              </a:ext>
            </a:extLst>
          </p:cNvPr>
          <p:cNvSpPr/>
          <p:nvPr/>
        </p:nvSpPr>
        <p:spPr>
          <a:xfrm rot="2620272">
            <a:off x="4926180" y="3782953"/>
            <a:ext cx="355106" cy="1076252"/>
          </a:xfrm>
          <a:prstGeom prst="downArrow">
            <a:avLst/>
          </a:prstGeom>
          <a:solidFill>
            <a:srgbClr val="FA605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71DFF-0ABC-4ECB-AAEB-E732FB8C6D90}"/>
              </a:ext>
            </a:extLst>
          </p:cNvPr>
          <p:cNvSpPr txBox="1"/>
          <p:nvPr/>
        </p:nvSpPr>
        <p:spPr>
          <a:xfrm>
            <a:off x="4488868" y="3048759"/>
            <a:ext cx="633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64F12D-104C-4601-BAAA-B9BEBAABB548}"/>
              </a:ext>
            </a:extLst>
          </p:cNvPr>
          <p:cNvSpPr/>
          <p:nvPr/>
        </p:nvSpPr>
        <p:spPr>
          <a:xfrm>
            <a:off x="5631686" y="3567793"/>
            <a:ext cx="804598" cy="48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63589-B856-4840-8770-7560F547F81A}"/>
              </a:ext>
            </a:extLst>
          </p:cNvPr>
          <p:cNvSpPr txBox="1"/>
          <p:nvPr/>
        </p:nvSpPr>
        <p:spPr>
          <a:xfrm>
            <a:off x="389521" y="6031209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Unknown </a:t>
            </a:r>
            <a:r>
              <a:rPr lang="en-US" sz="2400" b="1" dirty="0"/>
              <a:t>how </a:t>
            </a:r>
            <a:r>
              <a:rPr lang="en-US" sz="2400" b="1" dirty="0">
                <a:solidFill>
                  <a:srgbClr val="7030A0"/>
                </a:solidFill>
              </a:rPr>
              <a:t>R1587H</a:t>
            </a:r>
            <a:r>
              <a:rPr lang="en-US" sz="2400" b="1" dirty="0"/>
              <a:t> causes loss of functional lactase and CLD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8347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A338-EC6F-4BBD-9829-E59224DB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the primary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CD16-3D70-4BEE-98D6-627C0B0DF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understand how a single amino acid substitution, </a:t>
            </a:r>
            <a:r>
              <a:rPr lang="en-US" dirty="0">
                <a:solidFill>
                  <a:srgbClr val="7030A0"/>
                </a:solidFill>
              </a:rPr>
              <a:t>R1587H</a:t>
            </a:r>
            <a:r>
              <a:rPr lang="en-US" dirty="0"/>
              <a:t>, affects the structure, function, and interaction of </a:t>
            </a:r>
            <a:r>
              <a:rPr lang="en-US" dirty="0">
                <a:solidFill>
                  <a:srgbClr val="FF0000"/>
                </a:solidFill>
              </a:rPr>
              <a:t>LCT</a:t>
            </a:r>
            <a:r>
              <a:rPr lang="en-US" dirty="0"/>
              <a:t> to determine how it leads to CLD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D6FEB-CFB2-4975-9A17-1EAB65A3A82A}"/>
              </a:ext>
            </a:extLst>
          </p:cNvPr>
          <p:cNvSpPr txBox="1"/>
          <p:nvPr/>
        </p:nvSpPr>
        <p:spPr>
          <a:xfrm>
            <a:off x="757989" y="3344779"/>
            <a:ext cx="235819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Aim 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Understand the evolutionary history of LCT and conservation of the C-terminus and R1587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366FD-895F-4D46-895A-182B001959B5}"/>
              </a:ext>
            </a:extLst>
          </p:cNvPr>
          <p:cNvSpPr txBox="1"/>
          <p:nvPr/>
        </p:nvSpPr>
        <p:spPr>
          <a:xfrm>
            <a:off x="3392905" y="3344778"/>
            <a:ext cx="235819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Aim 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Determine differentially expressed genes and their functions in R1587H mutant mice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C12E4-836A-4F0A-9074-B66912CFF056}"/>
              </a:ext>
            </a:extLst>
          </p:cNvPr>
          <p:cNvSpPr txBox="1"/>
          <p:nvPr/>
        </p:nvSpPr>
        <p:spPr>
          <a:xfrm>
            <a:off x="6027821" y="3344778"/>
            <a:ext cx="235819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Aim 3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Experimentally determine protein-protein interactions of WT and R1587H mutant mice LCT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0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cture">
            <a:hlinkClick r:id="rId2"/>
            <a:extLst>
              <a:ext uri="{FF2B5EF4-FFF2-40B4-BE49-F238E27FC236}">
                <a16:creationId xmlns:a16="http://schemas.microsoft.com/office/drawing/2014/main" id="{58EB3FC8-BF73-4119-994A-A74D9FA7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83" y="2620296"/>
            <a:ext cx="57245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CB04C-5AFA-47F4-9DAE-49E4B517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Aim 1: </a:t>
            </a:r>
            <a:r>
              <a:rPr lang="en-US" sz="2400" dirty="0"/>
              <a:t>Understand evolutionary history of </a:t>
            </a:r>
            <a:r>
              <a:rPr lang="en-US" sz="2400" dirty="0">
                <a:solidFill>
                  <a:srgbClr val="FF0000"/>
                </a:solidFill>
              </a:rPr>
              <a:t>LCT</a:t>
            </a:r>
            <a:r>
              <a:rPr lang="en-US" sz="2400" dirty="0"/>
              <a:t> and conservation of R1587 and the C-terminus </a:t>
            </a:r>
            <a:endParaRPr lang="en-US" dirty="0"/>
          </a:p>
        </p:txBody>
      </p:sp>
      <p:pic>
        <p:nvPicPr>
          <p:cNvPr id="9218" name="Picture 2" descr="Picture">
            <a:hlinkClick r:id="rId2"/>
            <a:extLst>
              <a:ext uri="{FF2B5EF4-FFF2-40B4-BE49-F238E27FC236}">
                <a16:creationId xmlns:a16="http://schemas.microsoft.com/office/drawing/2014/main" id="{463E8516-61BC-457F-B035-D1674CD5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3" y="1582406"/>
            <a:ext cx="8133347" cy="12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1346A-5020-4F52-98FF-7E85501A9159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Approach: </a:t>
            </a:r>
            <a:r>
              <a:rPr lang="en-US" sz="2000" dirty="0"/>
              <a:t>Use amino acid sequence to build phylogenetic trees and observe conserved regions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39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B04C-5AFA-47F4-9DAE-49E4B517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Aim 1: </a:t>
            </a:r>
            <a:r>
              <a:rPr lang="en-US" sz="2400" dirty="0"/>
              <a:t>Understand evolutionary history of </a:t>
            </a:r>
            <a:r>
              <a:rPr lang="en-US" sz="2400" dirty="0">
                <a:solidFill>
                  <a:srgbClr val="FF0000"/>
                </a:solidFill>
              </a:rPr>
              <a:t>LCT </a:t>
            </a:r>
            <a:r>
              <a:rPr lang="en-US" sz="2400" dirty="0"/>
              <a:t>and conservation of R1587 and the C-terminus </a:t>
            </a:r>
            <a:endParaRPr lang="en-US" dirty="0"/>
          </a:p>
        </p:txBody>
      </p:sp>
      <p:pic>
        <p:nvPicPr>
          <p:cNvPr id="5" name="Picture 4" descr="Picture">
            <a:extLst>
              <a:ext uri="{FF2B5EF4-FFF2-40B4-BE49-F238E27FC236}">
                <a16:creationId xmlns:a16="http://schemas.microsoft.com/office/drawing/2014/main" id="{49DB6D70-9FA8-4AF8-B320-34B3EE5C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1" y="1534278"/>
            <a:ext cx="8121316" cy="27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1013E8-58E2-4B03-B9C1-A5CECFB11521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Rationale: </a:t>
            </a:r>
            <a:r>
              <a:rPr lang="en-US" sz="2000" dirty="0"/>
              <a:t>Evolutionary history can elucidate the importance of R1587 in functional lactase among milk consuming organisms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2A48E-7963-4F43-8F0F-185768E2EF59}"/>
              </a:ext>
            </a:extLst>
          </p:cNvPr>
          <p:cNvSpPr/>
          <p:nvPr/>
        </p:nvSpPr>
        <p:spPr>
          <a:xfrm>
            <a:off x="3430169" y="1534278"/>
            <a:ext cx="1141831" cy="1853176"/>
          </a:xfrm>
          <a:prstGeom prst="rect">
            <a:avLst/>
          </a:prstGeom>
          <a:solidFill>
            <a:srgbClr val="FA6050">
              <a:alpha val="2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D40763-BE92-4488-ACC3-9AF692C43534}"/>
              </a:ext>
            </a:extLst>
          </p:cNvPr>
          <p:cNvSpPr/>
          <p:nvPr/>
        </p:nvSpPr>
        <p:spPr>
          <a:xfrm>
            <a:off x="6915317" y="2593849"/>
            <a:ext cx="1141831" cy="835151"/>
          </a:xfrm>
          <a:prstGeom prst="rect">
            <a:avLst/>
          </a:prstGeom>
          <a:solidFill>
            <a:srgbClr val="FA6050">
              <a:alpha val="2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5BB1DB-E979-404D-8987-07BF861F6299}"/>
              </a:ext>
            </a:extLst>
          </p:cNvPr>
          <p:cNvSpPr/>
          <p:nvPr/>
        </p:nvSpPr>
        <p:spPr>
          <a:xfrm>
            <a:off x="990599" y="3082028"/>
            <a:ext cx="1141831" cy="1212933"/>
          </a:xfrm>
          <a:prstGeom prst="rect">
            <a:avLst/>
          </a:prstGeom>
          <a:solidFill>
            <a:srgbClr val="FA6050">
              <a:alpha val="2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7074577-733A-4E7C-91B3-3A343630A3B6}"/>
              </a:ext>
            </a:extLst>
          </p:cNvPr>
          <p:cNvSpPr/>
          <p:nvPr/>
        </p:nvSpPr>
        <p:spPr>
          <a:xfrm>
            <a:off x="3835389" y="3620153"/>
            <a:ext cx="355106" cy="1076252"/>
          </a:xfrm>
          <a:prstGeom prst="downArrow">
            <a:avLst/>
          </a:prstGeom>
          <a:solidFill>
            <a:srgbClr val="FA605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AC3E8D-5B82-4A94-97E8-982D41A5D3DE}"/>
              </a:ext>
            </a:extLst>
          </p:cNvPr>
          <p:cNvSpPr txBox="1"/>
          <p:nvPr/>
        </p:nvSpPr>
        <p:spPr>
          <a:xfrm>
            <a:off x="4346815" y="3373449"/>
            <a:ext cx="633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?</a:t>
            </a:r>
          </a:p>
        </p:txBody>
      </p:sp>
      <p:pic>
        <p:nvPicPr>
          <p:cNvPr id="16" name="Picture 6" descr="https://www.carolina.com/images/teacher-resources/items/large/lactoseintolerance_diagram.jpg">
            <a:hlinkClick r:id="rId3"/>
            <a:extLst>
              <a:ext uri="{FF2B5EF4-FFF2-40B4-BE49-F238E27FC236}">
                <a16:creationId xmlns:a16="http://schemas.microsoft.com/office/drawing/2014/main" id="{B1EEFCE8-6238-4908-A4C2-D91F5E0A0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28" y="4726531"/>
            <a:ext cx="2909288" cy="138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5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B04C-5AFA-47F4-9DAE-49E4B517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Aim 1: </a:t>
            </a:r>
            <a:r>
              <a:rPr lang="en-US" sz="2400" dirty="0"/>
              <a:t>Understand evolutionary history of </a:t>
            </a:r>
            <a:r>
              <a:rPr lang="en-US" sz="2400" dirty="0">
                <a:solidFill>
                  <a:srgbClr val="FF0000"/>
                </a:solidFill>
              </a:rPr>
              <a:t>LCT</a:t>
            </a:r>
            <a:r>
              <a:rPr lang="en-US" sz="2400" dirty="0"/>
              <a:t> and conservation of R1587 and the C-terminus </a:t>
            </a:r>
            <a:endParaRPr lang="en-US" dirty="0"/>
          </a:p>
        </p:txBody>
      </p:sp>
      <p:pic>
        <p:nvPicPr>
          <p:cNvPr id="5" name="Picture 2" descr="Deer with Milk Bottle">
            <a:hlinkClick r:id="rId2"/>
            <a:extLst>
              <a:ext uri="{FF2B5EF4-FFF2-40B4-BE49-F238E27FC236}">
                <a16:creationId xmlns:a16="http://schemas.microsoft.com/office/drawing/2014/main" id="{8480F2E8-5B23-4B6A-B014-A9CC998B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81" y="1851360"/>
            <a:ext cx="2403308" cy="1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ala, an eight-week-old white lion cub, drinks from a bottle in her home in Abony, Hungary. ">
            <a:hlinkClick r:id="rId4"/>
            <a:extLst>
              <a:ext uri="{FF2B5EF4-FFF2-40B4-BE49-F238E27FC236}">
                <a16:creationId xmlns:a16="http://schemas.microsoft.com/office/drawing/2014/main" id="{6BF9C9A6-63E1-431C-8835-798675D1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81" y="3881941"/>
            <a:ext cx="2405792" cy="163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ango, a crown male Mangabey monkey, eats at the Jardin des Plantes zoo in Paris.">
            <a:hlinkClick r:id="rId4"/>
            <a:extLst>
              <a:ext uri="{FF2B5EF4-FFF2-40B4-BE49-F238E27FC236}">
                <a16:creationId xmlns:a16="http://schemas.microsoft.com/office/drawing/2014/main" id="{10243638-8A90-497A-BA58-51B524ADF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/>
          <a:stretch/>
        </p:blipFill>
        <p:spPr bwMode="auto">
          <a:xfrm>
            <a:off x="4579519" y="1851360"/>
            <a:ext cx="2490538" cy="1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woman feeds an endangered elephant at the Pinnawela Elephant Orphanage in Sri Lanka. ">
            <a:hlinkClick r:id="rId4"/>
            <a:extLst>
              <a:ext uri="{FF2B5EF4-FFF2-40B4-BE49-F238E27FC236}">
                <a16:creationId xmlns:a16="http://schemas.microsoft.com/office/drawing/2014/main" id="{B8F15F41-561B-4FC2-9B25-7DBD351E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1941"/>
            <a:ext cx="2490537" cy="164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685621-AE4F-438C-A498-C99CF63636F4}"/>
              </a:ext>
            </a:extLst>
          </p:cNvPr>
          <p:cNvSpPr txBox="1"/>
          <p:nvPr/>
        </p:nvSpPr>
        <p:spPr>
          <a:xfrm>
            <a:off x="397042" y="5991726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Hypothesis: </a:t>
            </a:r>
            <a:r>
              <a:rPr lang="en-US" sz="2000" dirty="0"/>
              <a:t>R1587 will be conserved among milk consuming organisms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855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FEACDF-85AC-40C1-8B78-82A7DB6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Aim 2: </a:t>
            </a:r>
            <a:r>
              <a:rPr lang="en-US" sz="2400" dirty="0"/>
              <a:t>Determine differentially expressed genes and their functions in </a:t>
            </a:r>
            <a:r>
              <a:rPr lang="en-US" sz="2400" dirty="0">
                <a:solidFill>
                  <a:srgbClr val="7030A0"/>
                </a:solidFill>
              </a:rPr>
              <a:t>R1587H</a:t>
            </a:r>
            <a:r>
              <a:rPr lang="en-US" sz="2400" dirty="0"/>
              <a:t> mutant mice</a:t>
            </a:r>
            <a:endParaRPr lang="en-US" dirty="0"/>
          </a:p>
        </p:txBody>
      </p:sp>
      <p:pic>
        <p:nvPicPr>
          <p:cNvPr id="11266" name="Picture 2" descr="Picture">
            <a:hlinkClick r:id="rId2"/>
            <a:extLst>
              <a:ext uri="{FF2B5EF4-FFF2-40B4-BE49-F238E27FC236}">
                <a16:creationId xmlns:a16="http://schemas.microsoft.com/office/drawing/2014/main" id="{543463D6-8A2E-4EE8-BF36-4D3BCC24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57" y="2156785"/>
            <a:ext cx="1970171" cy="15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302FAB47-E3D0-474A-BA5D-3CD126BCA1E4}"/>
              </a:ext>
            </a:extLst>
          </p:cNvPr>
          <p:cNvSpPr/>
          <p:nvPr/>
        </p:nvSpPr>
        <p:spPr>
          <a:xfrm>
            <a:off x="1121944" y="1690689"/>
            <a:ext cx="767013" cy="932195"/>
          </a:xfrm>
          <a:prstGeom prst="lightningBol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B3479-7D3E-4A1D-9371-E480CB252B8F}"/>
              </a:ext>
            </a:extLst>
          </p:cNvPr>
          <p:cNvSpPr txBox="1"/>
          <p:nvPr/>
        </p:nvSpPr>
        <p:spPr>
          <a:xfrm>
            <a:off x="473743" y="2058371"/>
            <a:ext cx="91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R1587H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C671E38-7D46-4348-8E5E-F3F6C4F8CFFF}"/>
              </a:ext>
            </a:extLst>
          </p:cNvPr>
          <p:cNvSpPr/>
          <p:nvPr/>
        </p:nvSpPr>
        <p:spPr>
          <a:xfrm>
            <a:off x="3934326" y="2622884"/>
            <a:ext cx="1203158" cy="55345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795DE-FE69-49F5-AE53-FA213BE0D0B6}"/>
              </a:ext>
            </a:extLst>
          </p:cNvPr>
          <p:cNvSpPr txBox="1"/>
          <p:nvPr/>
        </p:nvSpPr>
        <p:spPr>
          <a:xfrm>
            <a:off x="5630779" y="2530006"/>
            <a:ext cx="239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Diarrhea</a:t>
            </a:r>
          </a:p>
        </p:txBody>
      </p:sp>
      <p:pic>
        <p:nvPicPr>
          <p:cNvPr id="11268" name="Picture 4" descr="RNA-seq workflow">
            <a:hlinkClick r:id="rId4"/>
            <a:extLst>
              <a:ext uri="{FF2B5EF4-FFF2-40B4-BE49-F238E27FC236}">
                <a16:creationId xmlns:a16="http://schemas.microsoft.com/office/drawing/2014/main" id="{96FE5B72-E4FC-441E-9B0D-44D1FC869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1"/>
          <a:stretch/>
        </p:blipFill>
        <p:spPr bwMode="auto">
          <a:xfrm>
            <a:off x="1786689" y="3831442"/>
            <a:ext cx="5570621" cy="21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Approach: </a:t>
            </a:r>
            <a:r>
              <a:rPr lang="en-US" sz="2000" dirty="0"/>
              <a:t>Create mutant mouse line and confirm CLD phenotype, then perform RNA-seq to identify gene expression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759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FEACDF-85AC-40C1-8B78-82A7DB6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Aim 2: </a:t>
            </a:r>
            <a:r>
              <a:rPr lang="en-US" sz="2400" dirty="0"/>
              <a:t>Determine differentially expressed genes and their functions in </a:t>
            </a:r>
            <a:r>
              <a:rPr lang="en-US" sz="2400" dirty="0">
                <a:solidFill>
                  <a:srgbClr val="7030A0"/>
                </a:solidFill>
              </a:rPr>
              <a:t>R1587H</a:t>
            </a:r>
            <a:r>
              <a:rPr lang="en-US" sz="2400" dirty="0"/>
              <a:t> mutant mice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Rationale: </a:t>
            </a:r>
            <a:r>
              <a:rPr lang="en-US" sz="2000" dirty="0"/>
              <a:t>Determining differentially expressed genes will elucidate interrupted biological processes</a:t>
            </a:r>
            <a:endParaRPr lang="en-US" sz="2400" dirty="0"/>
          </a:p>
        </p:txBody>
      </p:sp>
      <p:pic>
        <p:nvPicPr>
          <p:cNvPr id="14338" name="Picture 2" descr="Image result for gene ontology">
            <a:hlinkClick r:id="rId2" action="ppaction://hlinkfile"/>
            <a:extLst>
              <a:ext uri="{FF2B5EF4-FFF2-40B4-BE49-F238E27FC236}">
                <a16:creationId xmlns:a16="http://schemas.microsoft.com/office/drawing/2014/main" id="{E71B61E5-6B22-4A7F-BE8C-CEE420F8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66" y="1690689"/>
            <a:ext cx="6196263" cy="159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1630AAA9-85E3-493F-8EED-7D67F10B7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05" y="3967957"/>
            <a:ext cx="3995987" cy="18864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E62509-7E87-4047-9439-BA903D070076}"/>
              </a:ext>
            </a:extLst>
          </p:cNvPr>
          <p:cNvSpPr txBox="1"/>
          <p:nvPr/>
        </p:nvSpPr>
        <p:spPr>
          <a:xfrm>
            <a:off x="4255191" y="2786084"/>
            <a:ext cx="633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3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FEACDF-85AC-40C1-8B78-82A7DB6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Aim 2: </a:t>
            </a:r>
            <a:r>
              <a:rPr lang="en-US" sz="2400" dirty="0"/>
              <a:t>Determine differentially expressed genes and their functions in </a:t>
            </a:r>
            <a:r>
              <a:rPr lang="en-US" sz="2400" dirty="0">
                <a:solidFill>
                  <a:srgbClr val="7030A0"/>
                </a:solidFill>
              </a:rPr>
              <a:t>R1587H</a:t>
            </a:r>
            <a:r>
              <a:rPr lang="en-US" sz="2400" dirty="0"/>
              <a:t> mutant mice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Hypothesis: </a:t>
            </a:r>
            <a:r>
              <a:rPr lang="en-US" sz="2000" dirty="0">
                <a:solidFill>
                  <a:srgbClr val="7030A0"/>
                </a:solidFill>
              </a:rPr>
              <a:t>R1587H</a:t>
            </a:r>
            <a:r>
              <a:rPr lang="en-US" sz="2000" dirty="0"/>
              <a:t> mice will have differentially expressed genes related to excretory function and polysaccharide digestion/transport</a:t>
            </a:r>
            <a:endParaRPr lang="en-US" sz="2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8393B9-78FA-480B-B890-D0EA419C3E3E}"/>
              </a:ext>
            </a:extLst>
          </p:cNvPr>
          <p:cNvGrpSpPr/>
          <p:nvPr/>
        </p:nvGrpSpPr>
        <p:grpSpPr>
          <a:xfrm>
            <a:off x="1223211" y="2168843"/>
            <a:ext cx="6697578" cy="2822329"/>
            <a:chOff x="1126958" y="1747737"/>
            <a:chExt cx="6697578" cy="282232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D298C6A-DEA9-405F-B853-4F2E4B21C1DF}"/>
                </a:ext>
              </a:extLst>
            </p:cNvPr>
            <p:cNvSpPr/>
            <p:nvPr/>
          </p:nvSpPr>
          <p:spPr>
            <a:xfrm>
              <a:off x="3477126" y="1747737"/>
              <a:ext cx="1997242" cy="7694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7EF6FB-A799-4335-9699-3C86E465FE30}"/>
                </a:ext>
              </a:extLst>
            </p:cNvPr>
            <p:cNvSpPr txBox="1"/>
            <p:nvPr/>
          </p:nvSpPr>
          <p:spPr>
            <a:xfrm>
              <a:off x="3801979" y="1847131"/>
              <a:ext cx="1347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R1587H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2F0534-E632-4F04-B1A4-C3C4ECD2A287}"/>
                </a:ext>
              </a:extLst>
            </p:cNvPr>
            <p:cNvCxnSpPr>
              <a:cxnSpLocks/>
              <a:stCxn id="2" idx="2"/>
              <a:endCxn id="20" idx="0"/>
            </p:cNvCxnSpPr>
            <p:nvPr/>
          </p:nvCxnSpPr>
          <p:spPr>
            <a:xfrm flipH="1">
              <a:off x="2125579" y="2517178"/>
              <a:ext cx="2350168" cy="12834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5A1D74-B3D3-4C37-B5FE-F74621B6C4C5}"/>
                </a:ext>
              </a:extLst>
            </p:cNvPr>
            <p:cNvCxnSpPr>
              <a:cxnSpLocks/>
              <a:stCxn id="2" idx="2"/>
              <a:endCxn id="21" idx="0"/>
            </p:cNvCxnSpPr>
            <p:nvPr/>
          </p:nvCxnSpPr>
          <p:spPr>
            <a:xfrm>
              <a:off x="4475747" y="2517178"/>
              <a:ext cx="0" cy="12834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15B7CDD-3C3B-4C4F-A1BD-4D6E46E70200}"/>
                </a:ext>
              </a:extLst>
            </p:cNvPr>
            <p:cNvCxnSpPr>
              <a:cxnSpLocks/>
              <a:stCxn id="2" idx="2"/>
              <a:endCxn id="22" idx="0"/>
            </p:cNvCxnSpPr>
            <p:nvPr/>
          </p:nvCxnSpPr>
          <p:spPr>
            <a:xfrm>
              <a:off x="4475747" y="2517178"/>
              <a:ext cx="2350168" cy="128344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237016F-2554-49DF-A2F2-128391D25373}"/>
                </a:ext>
              </a:extLst>
            </p:cNvPr>
            <p:cNvSpPr/>
            <p:nvPr/>
          </p:nvSpPr>
          <p:spPr>
            <a:xfrm>
              <a:off x="1126958" y="3800625"/>
              <a:ext cx="1997242" cy="7694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34E1F84-77C3-4E23-948F-B50D77FA64E6}"/>
                </a:ext>
              </a:extLst>
            </p:cNvPr>
            <p:cNvSpPr/>
            <p:nvPr/>
          </p:nvSpPr>
          <p:spPr>
            <a:xfrm>
              <a:off x="3477126" y="3800625"/>
              <a:ext cx="1997242" cy="7694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44619DA-BBAE-4EAE-A9F0-D57787BFBBC6}"/>
                </a:ext>
              </a:extLst>
            </p:cNvPr>
            <p:cNvSpPr/>
            <p:nvPr/>
          </p:nvSpPr>
          <p:spPr>
            <a:xfrm>
              <a:off x="5827294" y="3800624"/>
              <a:ext cx="1997242" cy="7694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94F432-5F70-4235-AEC1-DD02DC7AF1CE}"/>
                </a:ext>
              </a:extLst>
            </p:cNvPr>
            <p:cNvSpPr txBox="1"/>
            <p:nvPr/>
          </p:nvSpPr>
          <p:spPr>
            <a:xfrm>
              <a:off x="1451811" y="3845168"/>
              <a:ext cx="1347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Excretory function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07A0A7-FA3C-4359-8EB3-730821283188}"/>
                </a:ext>
              </a:extLst>
            </p:cNvPr>
            <p:cNvSpPr txBox="1"/>
            <p:nvPr/>
          </p:nvSpPr>
          <p:spPr>
            <a:xfrm>
              <a:off x="3591426" y="3862180"/>
              <a:ext cx="17686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Polysaccharide digestion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7B94F8-9444-41FB-993B-4B8EC13A3A2B}"/>
                </a:ext>
              </a:extLst>
            </p:cNvPr>
            <p:cNvSpPr txBox="1"/>
            <p:nvPr/>
          </p:nvSpPr>
          <p:spPr>
            <a:xfrm>
              <a:off x="5941594" y="3852704"/>
              <a:ext cx="17686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Polysaccharide transport</a:t>
              </a:r>
            </a:p>
          </p:txBody>
        </p:sp>
        <p:sp>
          <p:nvSpPr>
            <p:cNvPr id="33" name="Multiplication Sign 32">
              <a:extLst>
                <a:ext uri="{FF2B5EF4-FFF2-40B4-BE49-F238E27FC236}">
                  <a16:creationId xmlns:a16="http://schemas.microsoft.com/office/drawing/2014/main" id="{398AF17B-C13E-4E30-874D-DB4B6A58BFF3}"/>
                </a:ext>
              </a:extLst>
            </p:cNvPr>
            <p:cNvSpPr/>
            <p:nvPr/>
          </p:nvSpPr>
          <p:spPr>
            <a:xfrm>
              <a:off x="2911641" y="2826024"/>
              <a:ext cx="679784" cy="70986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ultiplication Sign 35">
              <a:extLst>
                <a:ext uri="{FF2B5EF4-FFF2-40B4-BE49-F238E27FC236}">
                  <a16:creationId xmlns:a16="http://schemas.microsoft.com/office/drawing/2014/main" id="{56340862-077C-41B8-A753-DD9B1B0F729F}"/>
                </a:ext>
              </a:extLst>
            </p:cNvPr>
            <p:cNvSpPr/>
            <p:nvPr/>
          </p:nvSpPr>
          <p:spPr>
            <a:xfrm>
              <a:off x="4135854" y="2841908"/>
              <a:ext cx="679784" cy="70986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ultiplication Sign 36">
              <a:extLst>
                <a:ext uri="{FF2B5EF4-FFF2-40B4-BE49-F238E27FC236}">
                  <a16:creationId xmlns:a16="http://schemas.microsoft.com/office/drawing/2014/main" id="{0574B328-BE22-4B47-A2EC-72B95DA21959}"/>
                </a:ext>
              </a:extLst>
            </p:cNvPr>
            <p:cNvSpPr/>
            <p:nvPr/>
          </p:nvSpPr>
          <p:spPr>
            <a:xfrm>
              <a:off x="5290382" y="2826023"/>
              <a:ext cx="679784" cy="70986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452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FEACDF-85AC-40C1-8B78-82A7DB6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Aim 3: </a:t>
            </a:r>
            <a:r>
              <a:rPr lang="en-US" sz="2400" dirty="0"/>
              <a:t>Experimentally determine protein-protein interactions of WT and </a:t>
            </a:r>
            <a:r>
              <a:rPr lang="en-US" sz="2400" dirty="0">
                <a:solidFill>
                  <a:srgbClr val="7030A0"/>
                </a:solidFill>
              </a:rPr>
              <a:t>R1587H</a:t>
            </a:r>
            <a:r>
              <a:rPr lang="en-US" sz="2400" dirty="0">
                <a:solidFill>
                  <a:srgbClr val="FF0000"/>
                </a:solidFill>
              </a:rPr>
              <a:t> LCT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Approach: </a:t>
            </a:r>
            <a:r>
              <a:rPr lang="en-US" sz="2000" dirty="0"/>
              <a:t>Use mammalian two-hybrid system to identify protein-protein interactions and sort according to GO terms</a:t>
            </a:r>
            <a:endParaRPr lang="en-US" sz="2400" dirty="0"/>
          </a:p>
        </p:txBody>
      </p:sp>
      <p:pic>
        <p:nvPicPr>
          <p:cNvPr id="19" name="Picture 2" descr="Image result for gene ontology">
            <a:hlinkClick r:id="rId2" action="ppaction://hlinkfile"/>
            <a:extLst>
              <a:ext uri="{FF2B5EF4-FFF2-40B4-BE49-F238E27FC236}">
                <a16:creationId xmlns:a16="http://schemas.microsoft.com/office/drawing/2014/main" id="{F7737376-F9ED-4EBB-B7F2-AD064EAA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97" y="4936245"/>
            <a:ext cx="3406443" cy="87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two-hybrid system">
            <a:hlinkClick r:id="rId4"/>
            <a:extLst>
              <a:ext uri="{FF2B5EF4-FFF2-40B4-BE49-F238E27FC236}">
                <a16:creationId xmlns:a16="http://schemas.microsoft.com/office/drawing/2014/main" id="{C1D8B16E-E189-45C2-A175-B0A27D7B3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35413" r="33517" b="9976"/>
          <a:stretch/>
        </p:blipFill>
        <p:spPr bwMode="auto">
          <a:xfrm>
            <a:off x="628650" y="1690689"/>
            <a:ext cx="3642561" cy="276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14E8F7-97BF-4264-AF4B-638EFBCA301F}"/>
              </a:ext>
            </a:extLst>
          </p:cNvPr>
          <p:cNvSpPr txBox="1"/>
          <p:nvPr/>
        </p:nvSpPr>
        <p:spPr>
          <a:xfrm>
            <a:off x="3211224" y="4034815"/>
            <a:ext cx="666130" cy="239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gene</a:t>
            </a:r>
          </a:p>
        </p:txBody>
      </p:sp>
      <p:pic>
        <p:nvPicPr>
          <p:cNvPr id="17412" name="Picture 4" descr="Picture">
            <a:hlinkClick r:id="rId6"/>
            <a:extLst>
              <a:ext uri="{FF2B5EF4-FFF2-40B4-BE49-F238E27FC236}">
                <a16:creationId xmlns:a16="http://schemas.microsoft.com/office/drawing/2014/main" id="{2AF2C891-D6EC-4DF3-814E-274CFC4F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37" y="1750337"/>
            <a:ext cx="4105896" cy="2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BDDAD1A5-4FEF-478F-9566-574E4B65A30F}"/>
              </a:ext>
            </a:extLst>
          </p:cNvPr>
          <p:cNvSpPr/>
          <p:nvPr/>
        </p:nvSpPr>
        <p:spPr>
          <a:xfrm rot="2978869">
            <a:off x="3686600" y="4470735"/>
            <a:ext cx="695139" cy="3877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EF06296-C9F9-4D02-990D-38606C15183F}"/>
              </a:ext>
            </a:extLst>
          </p:cNvPr>
          <p:cNvSpPr/>
          <p:nvPr/>
        </p:nvSpPr>
        <p:spPr>
          <a:xfrm rot="18943742">
            <a:off x="5415194" y="4455667"/>
            <a:ext cx="695139" cy="3877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0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98A7-69C3-46C2-8396-4FCC31EA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0463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is congenital lactase deficiency (CLD)?</a:t>
            </a:r>
          </a:p>
        </p:txBody>
      </p:sp>
      <p:pic>
        <p:nvPicPr>
          <p:cNvPr id="1026" name="Picture 2" descr="Milk and cheese">
            <a:hlinkClick r:id="rId2"/>
            <a:extLst>
              <a:ext uri="{FF2B5EF4-FFF2-40B4-BE49-F238E27FC236}">
                <a16:creationId xmlns:a16="http://schemas.microsoft.com/office/drawing/2014/main" id="{3856A848-DBA4-4FE4-B5EE-91BDCAF0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3" y="1517814"/>
            <a:ext cx="3089861" cy="23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elly Baby Diaper Cartoon drawing">
            <a:hlinkClick r:id="rId4"/>
            <a:extLst>
              <a:ext uri="{FF2B5EF4-FFF2-40B4-BE49-F238E27FC236}">
                <a16:creationId xmlns:a16="http://schemas.microsoft.com/office/drawing/2014/main" id="{77DF377D-F13E-45B4-8FCF-E2B90ECB3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98" y="2348069"/>
            <a:ext cx="2382630" cy="23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arolina.com/images/teacher-resources/items/large/lactoseintolerance_diagram.jpg">
            <a:hlinkClick r:id="rId6"/>
            <a:extLst>
              <a:ext uri="{FF2B5EF4-FFF2-40B4-BE49-F238E27FC236}">
                <a16:creationId xmlns:a16="http://schemas.microsoft.com/office/drawing/2014/main" id="{6D1CA610-EB55-4DB5-8CD7-48B1C22A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3" y="3930263"/>
            <a:ext cx="4358438" cy="20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B164A6-1E6A-4D68-88C3-E29E1D21BC3E}"/>
              </a:ext>
            </a:extLst>
          </p:cNvPr>
          <p:cNvSpPr txBox="1"/>
          <p:nvPr/>
        </p:nvSpPr>
        <p:spPr>
          <a:xfrm>
            <a:off x="397042" y="5991726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CLD patients cannot digest lactose, resulting in diarrhea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630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Rationale: </a:t>
            </a:r>
            <a:r>
              <a:rPr lang="en-US" sz="2000" dirty="0"/>
              <a:t>Create first experimentally determined interaction network for </a:t>
            </a:r>
            <a:r>
              <a:rPr lang="en-US" sz="2000" dirty="0">
                <a:solidFill>
                  <a:srgbClr val="FF0000"/>
                </a:solidFill>
              </a:rPr>
              <a:t>LCT</a:t>
            </a:r>
            <a:r>
              <a:rPr lang="en-US" sz="2000" dirty="0"/>
              <a:t> and determine which protein-protein interactions inhibited by </a:t>
            </a:r>
            <a:r>
              <a:rPr lang="en-US" sz="2000" dirty="0">
                <a:solidFill>
                  <a:srgbClr val="7030A0"/>
                </a:solidFill>
              </a:rPr>
              <a:t>R1587H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4" descr="Picture">
            <a:hlinkClick r:id="rId2"/>
            <a:extLst>
              <a:ext uri="{FF2B5EF4-FFF2-40B4-BE49-F238E27FC236}">
                <a16:creationId xmlns:a16="http://schemas.microsoft.com/office/drawing/2014/main" id="{59F83E23-CD22-4978-B54B-F92733E3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3" y="1640153"/>
            <a:ext cx="4114003" cy="25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protein protein docking">
            <a:hlinkClick r:id="rId4"/>
            <a:extLst>
              <a:ext uri="{FF2B5EF4-FFF2-40B4-BE49-F238E27FC236}">
                <a16:creationId xmlns:a16="http://schemas.microsoft.com/office/drawing/2014/main" id="{ACE875E2-6FAE-48BC-82BF-31D91B95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83" y="4233475"/>
            <a:ext cx="5186831" cy="16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813B4-F585-455C-B7FC-6F61BDBDE70F}"/>
              </a:ext>
            </a:extLst>
          </p:cNvPr>
          <p:cNvSpPr/>
          <p:nvPr/>
        </p:nvSpPr>
        <p:spPr>
          <a:xfrm>
            <a:off x="4571999" y="4390803"/>
            <a:ext cx="757989" cy="110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ED7B329-DE92-4D9C-AEEC-5B128FB29DB4}"/>
              </a:ext>
            </a:extLst>
          </p:cNvPr>
          <p:cNvSpPr/>
          <p:nvPr/>
        </p:nvSpPr>
        <p:spPr>
          <a:xfrm>
            <a:off x="4579519" y="4941122"/>
            <a:ext cx="858755" cy="276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9606C-9582-42AE-A8FC-CA73DB23055D}"/>
              </a:ext>
            </a:extLst>
          </p:cNvPr>
          <p:cNvSpPr txBox="1"/>
          <p:nvPr/>
        </p:nvSpPr>
        <p:spPr>
          <a:xfrm>
            <a:off x="4692090" y="4017518"/>
            <a:ext cx="63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81653-7C51-47C3-8D4F-B489AD70AD07}"/>
              </a:ext>
            </a:extLst>
          </p:cNvPr>
          <p:cNvSpPr txBox="1">
            <a:spLocks/>
          </p:cNvSpPr>
          <p:nvPr/>
        </p:nvSpPr>
        <p:spPr>
          <a:xfrm>
            <a:off x="397042" y="3145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Aim 3: </a:t>
            </a:r>
            <a:r>
              <a:rPr lang="en-US" sz="2400" dirty="0"/>
              <a:t>Experimentally determine protein-protein interactions of WT and </a:t>
            </a:r>
            <a:r>
              <a:rPr lang="en-US" sz="2400" dirty="0">
                <a:solidFill>
                  <a:srgbClr val="7030A0"/>
                </a:solidFill>
              </a:rPr>
              <a:t>R1587H</a:t>
            </a:r>
            <a:r>
              <a:rPr lang="en-US" sz="2400" dirty="0">
                <a:solidFill>
                  <a:srgbClr val="FF0000"/>
                </a:solidFill>
              </a:rPr>
              <a:t> LCT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3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Hypothesis: </a:t>
            </a:r>
            <a:r>
              <a:rPr lang="en-US" sz="2000" dirty="0"/>
              <a:t>Interaction network will involve carbohydrate metabolism proteins and </a:t>
            </a:r>
            <a:r>
              <a:rPr lang="en-US" sz="2000" dirty="0">
                <a:solidFill>
                  <a:srgbClr val="7030A0"/>
                </a:solidFill>
              </a:rPr>
              <a:t>R1587H</a:t>
            </a:r>
            <a:r>
              <a:rPr lang="en-US" sz="2000" dirty="0"/>
              <a:t> will interrupt many of these interactions</a:t>
            </a:r>
            <a:endParaRPr lang="en-US" sz="2400" dirty="0"/>
          </a:p>
        </p:txBody>
      </p:sp>
      <p:pic>
        <p:nvPicPr>
          <p:cNvPr id="4" name="Picture 4" descr="Picture">
            <a:hlinkClick r:id="rId2"/>
            <a:extLst>
              <a:ext uri="{FF2B5EF4-FFF2-40B4-BE49-F238E27FC236}">
                <a16:creationId xmlns:a16="http://schemas.microsoft.com/office/drawing/2014/main" id="{4AB6424D-B16C-43B7-B492-3D80A28C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3" y="1640153"/>
            <a:ext cx="4114003" cy="25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rotein protein docking">
            <a:hlinkClick r:id="rId4"/>
            <a:extLst>
              <a:ext uri="{FF2B5EF4-FFF2-40B4-BE49-F238E27FC236}">
                <a16:creationId xmlns:a16="http://schemas.microsoft.com/office/drawing/2014/main" id="{4A27D7A6-E6F5-435D-9658-54035DAA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84" y="4246463"/>
            <a:ext cx="5186831" cy="16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C44113-2A93-4003-A384-D02D7C626FD0}"/>
              </a:ext>
            </a:extLst>
          </p:cNvPr>
          <p:cNvSpPr/>
          <p:nvPr/>
        </p:nvSpPr>
        <p:spPr>
          <a:xfrm>
            <a:off x="4571999" y="4390803"/>
            <a:ext cx="757989" cy="110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246AAB-200C-4CB3-B960-F6C8A6CA8489}"/>
              </a:ext>
            </a:extLst>
          </p:cNvPr>
          <p:cNvSpPr/>
          <p:nvPr/>
        </p:nvSpPr>
        <p:spPr>
          <a:xfrm>
            <a:off x="4579519" y="4941122"/>
            <a:ext cx="858755" cy="276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678775C4-EF6A-40B5-926A-2B055CADB286}"/>
              </a:ext>
            </a:extLst>
          </p:cNvPr>
          <p:cNvSpPr/>
          <p:nvPr/>
        </p:nvSpPr>
        <p:spPr>
          <a:xfrm>
            <a:off x="4439654" y="4536446"/>
            <a:ext cx="1046748" cy="11006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010D59E-383F-4B96-9BE0-86822E2E20B4}"/>
              </a:ext>
            </a:extLst>
          </p:cNvPr>
          <p:cNvSpPr/>
          <p:nvPr/>
        </p:nvSpPr>
        <p:spPr>
          <a:xfrm>
            <a:off x="3332747" y="1640152"/>
            <a:ext cx="3219879" cy="2748059"/>
          </a:xfrm>
          <a:prstGeom prst="mathMultiply">
            <a:avLst/>
          </a:prstGeom>
          <a:solidFill>
            <a:srgbClr val="FF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A4EF88-85CE-493C-828B-9B9967241EC1}"/>
              </a:ext>
            </a:extLst>
          </p:cNvPr>
          <p:cNvSpPr txBox="1">
            <a:spLocks/>
          </p:cNvSpPr>
          <p:nvPr/>
        </p:nvSpPr>
        <p:spPr>
          <a:xfrm>
            <a:off x="397042" y="3145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Aim 3: </a:t>
            </a:r>
            <a:r>
              <a:rPr lang="en-US" sz="2400" dirty="0"/>
              <a:t>Experimentally determine protein-protein interactions of WT and </a:t>
            </a:r>
            <a:r>
              <a:rPr lang="en-US" sz="2400" dirty="0">
                <a:solidFill>
                  <a:srgbClr val="7030A0"/>
                </a:solidFill>
              </a:rPr>
              <a:t>R1587H</a:t>
            </a:r>
            <a:r>
              <a:rPr lang="en-US" sz="2400" dirty="0">
                <a:solidFill>
                  <a:srgbClr val="FF0000"/>
                </a:solidFill>
              </a:rPr>
              <a:t> LCT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5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8BFE-07B7-4768-9AEC-D751DF71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4FFF55-49E4-4B4A-8CE3-6AFF5FDFD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7701" y="1305017"/>
            <a:ext cx="4937649" cy="4990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CLD is a disease caused by lack of lactase (</a:t>
            </a:r>
            <a:r>
              <a:rPr lang="en-US" sz="2400" dirty="0">
                <a:solidFill>
                  <a:srgbClr val="FF0000"/>
                </a:solidFill>
              </a:rPr>
              <a:t>LCT</a:t>
            </a:r>
            <a:r>
              <a:rPr lang="en-US" sz="2400" dirty="0"/>
              <a:t>) functional enzyme resulting in inability to digest lactose leading to diarrhea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is unknown how missense mutations in the C-terminal glycosyl-hydrolase family domain lead to CLD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Phylogenomic, transcriptomic, and proteomic techniques will be used to study the functional contribution of </a:t>
            </a:r>
            <a:r>
              <a:rPr lang="en-US" sz="2400" dirty="0">
                <a:solidFill>
                  <a:srgbClr val="7030A0"/>
                </a:solidFill>
              </a:rPr>
              <a:t>R1587H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FF0000"/>
                </a:solidFill>
              </a:rPr>
              <a:t>LCT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77EBB-2255-47B1-90B3-0DB48449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473694"/>
            <a:ext cx="2070162" cy="1256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CD275-9505-4452-8DA2-99FCF526E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1" y="3159210"/>
            <a:ext cx="2070162" cy="1375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4A4569-20F0-46A2-96D6-E8113D1AF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01" y="4964074"/>
            <a:ext cx="2070162" cy="1331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9396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02FD-90D4-45EF-AA60-2ADD7D6A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F9159-F281-47A4-B815-673B45CA6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0" dirty="0"/>
              <a:t>Genetics Home Reference (2019). Lactose Intolerance. U.S. National Library of Medicine. Retrieved from </a:t>
            </a:r>
            <a:r>
              <a:rPr lang="en-US" sz="1400" b="0" dirty="0">
                <a:hlinkClick r:id="rId2"/>
              </a:rPr>
              <a:t>https://ghr.nlm.nih.gov/condition/lactose-intolerance#genes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 err="1"/>
              <a:t>Diekmann</a:t>
            </a:r>
            <a:r>
              <a:rPr lang="en-US" sz="1400" b="0" dirty="0"/>
              <a:t>, L et al. (2015, March). Congenital lactose intolerance is triggered by severe mutations on both alleles of the lactase gene. BMC Gastroenterology. Retrieved from </a:t>
            </a:r>
            <a:r>
              <a:rPr lang="en-US" sz="1400" b="0" dirty="0">
                <a:hlinkClick r:id="rId3"/>
              </a:rPr>
              <a:t>bmcgastroenterol.biomedcentral.com/articles/10.1186/s12876-015-0261-y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 err="1"/>
              <a:t>Kuokkanen</a:t>
            </a:r>
            <a:r>
              <a:rPr lang="en-US" sz="1400" b="0" dirty="0"/>
              <a:t>, M. et. al. (2006, February). Mutations in the Translated Region of the Lactase Gene (LCT) Underlie Congenital Lactase Deficiency. American Journal on Human Genetics. Retrieved from </a:t>
            </a:r>
            <a:r>
              <a:rPr lang="en-US" sz="1400" b="0" u="sng" dirty="0">
                <a:hlinkClick r:id="rId4"/>
              </a:rPr>
              <a:t>https://www.sciencedirect.com/science/article/pii/S0002929707623647</a:t>
            </a:r>
            <a:endParaRPr lang="en-US" sz="1400" b="0" u="sng" dirty="0"/>
          </a:p>
          <a:p>
            <a:pPr marL="0" indent="0">
              <a:buNone/>
            </a:pPr>
            <a:r>
              <a:rPr lang="en-US" sz="1400" b="0" dirty="0"/>
              <a:t>Behrendt, M. et al. (2009, June). Impaired Trafficking and Subcellular Localization of a Mutant Lactase Associated with Congenital Lactase Deficiency. Gastroenterology. Retrieved from </a:t>
            </a:r>
            <a:r>
              <a:rPr lang="en-US" sz="1400" b="0" u="sng" dirty="0">
                <a:hlinkClick r:id="rId5"/>
              </a:rPr>
              <a:t>https://www.sciencedirect.com/science/article/pii/S0016508509001425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/>
              <a:t>Luo, Y. et al. (1997, February). Mammalian two-hybrid system: a complementary approach to the yeast two-hybrid system. Biotechniques. Retrieved from </a:t>
            </a:r>
            <a:r>
              <a:rPr lang="en-US" sz="1400" b="0" u="sng" dirty="0">
                <a:hlinkClick r:id="rId6"/>
              </a:rPr>
              <a:t>https://www.ncbi.nlm.nih.gov/pubmed/9043710</a:t>
            </a:r>
            <a:endParaRPr lang="en-US" sz="1400" b="0" dirty="0"/>
          </a:p>
          <a:p>
            <a:pPr marL="0" indent="0">
              <a:buNone/>
            </a:pPr>
            <a:r>
              <a:rPr lang="en-US" sz="1600" dirty="0"/>
              <a:t>*all images hyperlinked</a:t>
            </a:r>
          </a:p>
        </p:txBody>
      </p:sp>
    </p:spTree>
    <p:extLst>
      <p:ext uri="{BB962C8B-B14F-4D97-AF65-F5344CB8AC3E}">
        <p14:creationId xmlns:p14="http://schemas.microsoft.com/office/powerpoint/2010/main" val="278938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A1A6-BC36-4084-BBE3-CD35F85E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CLD inherited?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A7A545B-C84F-4AA4-97E8-C5524E36E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30" y="1539770"/>
            <a:ext cx="3732740" cy="4363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33D32-6417-4290-B296-F5E3D9BD66FF}"/>
              </a:ext>
            </a:extLst>
          </p:cNvPr>
          <p:cNvSpPr txBox="1"/>
          <p:nvPr/>
        </p:nvSpPr>
        <p:spPr>
          <a:xfrm>
            <a:off x="397042" y="5991726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CLD is an autosomal recessive disease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4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A1A6-BC36-4084-BBE3-CD35F85E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gene is associated with CLD?</a:t>
            </a:r>
          </a:p>
        </p:txBody>
      </p:sp>
      <p:pic>
        <p:nvPicPr>
          <p:cNvPr id="2052" name="Picture 4" descr="https://biologydictionary.net/wp-content/uploads/2017/02/Lactase-Structure.jpg">
            <a:hlinkClick r:id="rId2"/>
            <a:extLst>
              <a:ext uri="{FF2B5EF4-FFF2-40B4-BE49-F238E27FC236}">
                <a16:creationId xmlns:a16="http://schemas.microsoft.com/office/drawing/2014/main" id="{B4937BA7-E707-41A3-B511-34FAC32C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07" y="2101441"/>
            <a:ext cx="3453211" cy="27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59225D-BEE1-425B-A919-CC560E712E70}"/>
              </a:ext>
            </a:extLst>
          </p:cNvPr>
          <p:cNvSpPr txBox="1"/>
          <p:nvPr/>
        </p:nvSpPr>
        <p:spPr>
          <a:xfrm>
            <a:off x="397042" y="5991726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Mutations in the gene </a:t>
            </a:r>
            <a:r>
              <a:rPr lang="en-US" sz="2400" b="1" dirty="0">
                <a:solidFill>
                  <a:srgbClr val="FF0000"/>
                </a:solidFill>
              </a:rPr>
              <a:t>LCT</a:t>
            </a:r>
            <a:r>
              <a:rPr lang="en-US" sz="2400" b="1" dirty="0"/>
              <a:t>, which encodes lactase, cause CLD</a:t>
            </a:r>
            <a:endParaRPr lang="en-US" sz="2400" dirty="0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905B3AB1-B430-4E58-8FFD-3B94DCF0D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4128" y="2762566"/>
            <a:ext cx="4392727" cy="133286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456B353-E944-4C95-B701-AB7CEA93BFB9}"/>
              </a:ext>
            </a:extLst>
          </p:cNvPr>
          <p:cNvSpPr/>
          <p:nvPr/>
        </p:nvSpPr>
        <p:spPr>
          <a:xfrm>
            <a:off x="1325802" y="3559946"/>
            <a:ext cx="707184" cy="3462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1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E699-4471-4DB2-A63B-686BD798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What are the </a:t>
            </a:r>
            <a:r>
              <a:rPr lang="en-US" sz="4200" dirty="0">
                <a:solidFill>
                  <a:srgbClr val="FF0000"/>
                </a:solidFill>
              </a:rPr>
              <a:t>LCT</a:t>
            </a:r>
            <a:r>
              <a:rPr lang="en-US" sz="4200" dirty="0"/>
              <a:t> protein domains?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6F66F7-6EEA-47CD-A72E-490F6C84758F}"/>
              </a:ext>
            </a:extLst>
          </p:cNvPr>
          <p:cNvGrpSpPr/>
          <p:nvPr/>
        </p:nvGrpSpPr>
        <p:grpSpPr>
          <a:xfrm>
            <a:off x="0" y="1539793"/>
            <a:ext cx="9284299" cy="1889207"/>
            <a:chOff x="10207" y="2159009"/>
            <a:chExt cx="9284299" cy="18892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1F076C-D757-47B1-9FE9-734C9431FB2F}"/>
                </a:ext>
              </a:extLst>
            </p:cNvPr>
            <p:cNvGrpSpPr/>
            <p:nvPr/>
          </p:nvGrpSpPr>
          <p:grpSpPr>
            <a:xfrm>
              <a:off x="284085" y="2805340"/>
              <a:ext cx="8575829" cy="1242876"/>
              <a:chOff x="284085" y="2805340"/>
              <a:chExt cx="8575829" cy="1242876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A957060-10C8-4069-9C1F-AB9CA82E978D}"/>
                  </a:ext>
                </a:extLst>
              </p:cNvPr>
              <p:cNvSpPr/>
              <p:nvPr/>
            </p:nvSpPr>
            <p:spPr>
              <a:xfrm>
                <a:off x="284085" y="2805343"/>
                <a:ext cx="8575829" cy="1242873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5B3051-7A1C-4047-8BE1-B81EC6AEB019}"/>
                  </a:ext>
                </a:extLst>
              </p:cNvPr>
              <p:cNvSpPr/>
              <p:nvPr/>
            </p:nvSpPr>
            <p:spPr>
              <a:xfrm>
                <a:off x="590364" y="2805343"/>
                <a:ext cx="45719" cy="12428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F6D1D9-6B74-4145-98F5-208DF977D737}"/>
                  </a:ext>
                </a:extLst>
              </p:cNvPr>
              <p:cNvSpPr/>
              <p:nvPr/>
            </p:nvSpPr>
            <p:spPr>
              <a:xfrm>
                <a:off x="8449323" y="2805343"/>
                <a:ext cx="208625" cy="124287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1CF6E8E-458F-4A97-8A0B-8651E41FCA2D}"/>
                  </a:ext>
                </a:extLst>
              </p:cNvPr>
              <p:cNvSpPr/>
              <p:nvPr/>
            </p:nvSpPr>
            <p:spPr>
              <a:xfrm>
                <a:off x="772357" y="2805343"/>
                <a:ext cx="1268176" cy="1242873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732BB79-FD92-490A-B729-5510F9C0BF1D}"/>
                  </a:ext>
                </a:extLst>
              </p:cNvPr>
              <p:cNvSpPr/>
              <p:nvPr/>
            </p:nvSpPr>
            <p:spPr>
              <a:xfrm>
                <a:off x="2225501" y="2805340"/>
                <a:ext cx="1890795" cy="1242873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9D228F4-1DEB-4856-9636-29D219DAB629}"/>
                  </a:ext>
                </a:extLst>
              </p:cNvPr>
              <p:cNvSpPr/>
              <p:nvPr/>
            </p:nvSpPr>
            <p:spPr>
              <a:xfrm>
                <a:off x="4301264" y="2805341"/>
                <a:ext cx="1890795" cy="1242873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EE977DD-09C0-4A86-981E-44019C919A57}"/>
                  </a:ext>
                </a:extLst>
              </p:cNvPr>
              <p:cNvSpPr/>
              <p:nvPr/>
            </p:nvSpPr>
            <p:spPr>
              <a:xfrm>
                <a:off x="6373560" y="2805340"/>
                <a:ext cx="1890795" cy="1242873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95B93B-F7CA-4224-8935-9E5D262C88D8}"/>
                </a:ext>
              </a:extLst>
            </p:cNvPr>
            <p:cNvSpPr txBox="1"/>
            <p:nvPr/>
          </p:nvSpPr>
          <p:spPr>
            <a:xfrm>
              <a:off x="10207" y="2159009"/>
              <a:ext cx="1251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Signal sequence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2C1E13-02E8-4033-9E28-362261BB7342}"/>
                </a:ext>
              </a:extLst>
            </p:cNvPr>
            <p:cNvSpPr txBox="1"/>
            <p:nvPr/>
          </p:nvSpPr>
          <p:spPr>
            <a:xfrm>
              <a:off x="804916" y="2996664"/>
              <a:ext cx="1251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Glycosyl-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Hydrolase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Family 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13C80C-4AA5-43EF-A08D-42928AF9A401}"/>
                </a:ext>
              </a:extLst>
            </p:cNvPr>
            <p:cNvSpPr txBox="1"/>
            <p:nvPr/>
          </p:nvSpPr>
          <p:spPr>
            <a:xfrm>
              <a:off x="2558850" y="2965111"/>
              <a:ext cx="1251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Glycosyl-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Hydrolase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Family 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E87393-0904-4BC2-8CC6-5FA7363AA3B6}"/>
                </a:ext>
              </a:extLst>
            </p:cNvPr>
            <p:cNvSpPr txBox="1"/>
            <p:nvPr/>
          </p:nvSpPr>
          <p:spPr>
            <a:xfrm>
              <a:off x="4601524" y="2961123"/>
              <a:ext cx="1251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Glycosyl-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Hydrolase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Family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41281E-A414-42B4-B2EA-AD7D3BC0CDF3}"/>
                </a:ext>
              </a:extLst>
            </p:cNvPr>
            <p:cNvSpPr txBox="1"/>
            <p:nvPr/>
          </p:nvSpPr>
          <p:spPr>
            <a:xfrm>
              <a:off x="6684507" y="2965111"/>
              <a:ext cx="12517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Glycosyl-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Hydrolase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Family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109D1B-8AEF-42CD-A09B-7C906AC3E843}"/>
                </a:ext>
              </a:extLst>
            </p:cNvPr>
            <p:cNvSpPr txBox="1"/>
            <p:nvPr/>
          </p:nvSpPr>
          <p:spPr>
            <a:xfrm>
              <a:off x="7597206" y="2282117"/>
              <a:ext cx="1697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030A0"/>
                  </a:solidFill>
                </a:rPr>
                <a:t>Transmembrane region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F9E056D-2C94-4EDE-8FAA-3940F73331A0}"/>
              </a:ext>
            </a:extLst>
          </p:cNvPr>
          <p:cNvSpPr txBox="1"/>
          <p:nvPr/>
        </p:nvSpPr>
        <p:spPr>
          <a:xfrm>
            <a:off x="397042" y="5991726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Glycosyl-hydrolase family 1 breaks O-glycosyl bonds</a:t>
            </a:r>
            <a:endParaRPr lang="en-US" sz="24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5CE277-0E98-472C-B768-D9FDE5056EC4}"/>
              </a:ext>
            </a:extLst>
          </p:cNvPr>
          <p:cNvGrpSpPr/>
          <p:nvPr/>
        </p:nvGrpSpPr>
        <p:grpSpPr>
          <a:xfrm>
            <a:off x="1850047" y="3492099"/>
            <a:ext cx="5287600" cy="2515387"/>
            <a:chOff x="1850047" y="3492099"/>
            <a:chExt cx="5287600" cy="2515387"/>
          </a:xfrm>
        </p:grpSpPr>
        <p:pic>
          <p:nvPicPr>
            <p:cNvPr id="25" name="Picture 6" descr="https://www.carolina.com/images/teacher-resources/items/large/lactoseintolerance_diagram.jpg">
              <a:hlinkClick r:id="rId2"/>
              <a:extLst>
                <a:ext uri="{FF2B5EF4-FFF2-40B4-BE49-F238E27FC236}">
                  <a16:creationId xmlns:a16="http://schemas.microsoft.com/office/drawing/2014/main" id="{71E9F516-9BAF-4D5D-8921-E57CD69BC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047" y="3492099"/>
              <a:ext cx="5287600" cy="2515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D492674-69F0-4F19-A928-D9EBF4FC6AB8}"/>
                </a:ext>
              </a:extLst>
            </p:cNvPr>
            <p:cNvSpPr/>
            <p:nvPr/>
          </p:nvSpPr>
          <p:spPr>
            <a:xfrm>
              <a:off x="2894120" y="4403324"/>
              <a:ext cx="656948" cy="639193"/>
            </a:xfrm>
            <a:prstGeom prst="roundRect">
              <a:avLst/>
            </a:prstGeom>
            <a:solidFill>
              <a:srgbClr val="7070FC">
                <a:alpha val="4392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561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D86D-E44C-4AE4-A178-7A6D266D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is </a:t>
            </a:r>
            <a:r>
              <a:rPr lang="en-US" dirty="0">
                <a:solidFill>
                  <a:srgbClr val="FF0000"/>
                </a:solidFill>
              </a:rPr>
              <a:t>LCT</a:t>
            </a:r>
            <a:r>
              <a:rPr lang="en-US" dirty="0"/>
              <a:t> conserved?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7E03FC-E36B-44CD-91BD-51273E5784A5}"/>
              </a:ext>
            </a:extLst>
          </p:cNvPr>
          <p:cNvGrpSpPr/>
          <p:nvPr/>
        </p:nvGrpSpPr>
        <p:grpSpPr>
          <a:xfrm>
            <a:off x="133165" y="1690689"/>
            <a:ext cx="8877670" cy="4044285"/>
            <a:chOff x="0" y="1308950"/>
            <a:chExt cx="7974810" cy="339036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B8F0C2-7571-4480-92C7-927F817A8AFE}"/>
                </a:ext>
              </a:extLst>
            </p:cNvPr>
            <p:cNvGrpSpPr/>
            <p:nvPr/>
          </p:nvGrpSpPr>
          <p:grpSpPr>
            <a:xfrm>
              <a:off x="0" y="1308950"/>
              <a:ext cx="7974810" cy="1634086"/>
              <a:chOff x="0" y="1308950"/>
              <a:chExt cx="7974810" cy="163408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AC6ECE7-FCEE-4D46-9399-769D3E7859F5}"/>
                  </a:ext>
                </a:extLst>
              </p:cNvPr>
              <p:cNvGrpSpPr/>
              <p:nvPr/>
            </p:nvGrpSpPr>
            <p:grpSpPr>
              <a:xfrm>
                <a:off x="0" y="1308950"/>
                <a:ext cx="7974810" cy="1531904"/>
                <a:chOff x="0" y="1308950"/>
                <a:chExt cx="7974810" cy="1531904"/>
              </a:xfrm>
            </p:grpSpPr>
            <p:pic>
              <p:nvPicPr>
                <p:cNvPr id="5124" name="Picture 4" descr="Picture">
                  <a:extLst>
                    <a:ext uri="{FF2B5EF4-FFF2-40B4-BE49-F238E27FC236}">
                      <a16:creationId xmlns:a16="http://schemas.microsoft.com/office/drawing/2014/main" id="{98C78750-64E0-4C3E-B2DE-07839699F2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" r="39903" b="66039"/>
                <a:stretch/>
              </p:blipFill>
              <p:spPr bwMode="auto">
                <a:xfrm>
                  <a:off x="0" y="1308950"/>
                  <a:ext cx="7974810" cy="15319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6">
                  <a:hlinkClick r:id="rId3"/>
                  <a:extLst>
                    <a:ext uri="{FF2B5EF4-FFF2-40B4-BE49-F238E27FC236}">
                      <a16:creationId xmlns:a16="http://schemas.microsoft.com/office/drawing/2014/main" id="{931648F2-81E3-4CE8-BFB9-6469C8B85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35556"/>
                <a:stretch/>
              </p:blipFill>
              <p:spPr>
                <a:xfrm>
                  <a:off x="156615" y="1491450"/>
                  <a:ext cx="624620" cy="81240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>
                <a:hlinkClick r:id="rId5"/>
                <a:extLst>
                  <a:ext uri="{FF2B5EF4-FFF2-40B4-BE49-F238E27FC236}">
                    <a16:creationId xmlns:a16="http://schemas.microsoft.com/office/drawing/2014/main" id="{03139349-E72B-4C86-98AB-39DEEA153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50981"/>
              <a:stretch/>
            </p:blipFill>
            <p:spPr>
              <a:xfrm>
                <a:off x="156615" y="2237148"/>
                <a:ext cx="750682" cy="70588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6E22B8-63F1-4F02-AE17-51E7B4BFF71C}"/>
                </a:ext>
              </a:extLst>
            </p:cNvPr>
            <p:cNvGrpSpPr/>
            <p:nvPr/>
          </p:nvGrpSpPr>
          <p:grpSpPr>
            <a:xfrm>
              <a:off x="0" y="2840854"/>
              <a:ext cx="7974810" cy="1858460"/>
              <a:chOff x="0" y="3489495"/>
              <a:chExt cx="7974810" cy="185846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203F9B0-C80B-4EE7-8E14-F13F282AA0B9}"/>
                  </a:ext>
                </a:extLst>
              </p:cNvPr>
              <p:cNvGrpSpPr/>
              <p:nvPr/>
            </p:nvGrpSpPr>
            <p:grpSpPr>
              <a:xfrm>
                <a:off x="0" y="3489495"/>
                <a:ext cx="7974810" cy="1797965"/>
                <a:chOff x="0" y="3489495"/>
                <a:chExt cx="7974810" cy="179796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B40DAB07-591C-4941-8457-81119E954975}"/>
                    </a:ext>
                  </a:extLst>
                </p:cNvPr>
                <p:cNvGrpSpPr/>
                <p:nvPr/>
              </p:nvGrpSpPr>
              <p:grpSpPr>
                <a:xfrm>
                  <a:off x="0" y="3489495"/>
                  <a:ext cx="7974810" cy="1797965"/>
                  <a:chOff x="0" y="3489495"/>
                  <a:chExt cx="7974810" cy="1797965"/>
                </a:xfrm>
              </p:grpSpPr>
              <p:pic>
                <p:nvPicPr>
                  <p:cNvPr id="5" name="Picture 4" descr="Picture">
                    <a:extLst>
                      <a:ext uri="{FF2B5EF4-FFF2-40B4-BE49-F238E27FC236}">
                        <a16:creationId xmlns:a16="http://schemas.microsoft.com/office/drawing/2014/main" id="{A338BFAB-E504-4EFB-A6CA-FBDD8310D0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0550" r="39903" b="-409"/>
                  <a:stretch/>
                </p:blipFill>
                <p:spPr bwMode="auto">
                  <a:xfrm>
                    <a:off x="0" y="3489495"/>
                    <a:ext cx="7974810" cy="17979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" name="Picture 8">
                    <a:hlinkClick r:id="rId7"/>
                    <a:extLst>
                      <a:ext uri="{FF2B5EF4-FFF2-40B4-BE49-F238E27FC236}">
                        <a16:creationId xmlns:a16="http://schemas.microsoft.com/office/drawing/2014/main" id="{D31DB1D8-AF49-40CA-BBC8-E6E2E09AE8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b="44779"/>
                  <a:stretch/>
                </p:blipFill>
                <p:spPr>
                  <a:xfrm rot="16200000">
                    <a:off x="134966" y="3448112"/>
                    <a:ext cx="667917" cy="750683"/>
                  </a:xfrm>
                  <a:prstGeom prst="rect">
                    <a:avLst/>
                  </a:prstGeom>
                </p:spPr>
              </p:pic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2A2206C7-F3B6-4F7B-A531-27D288FCC5D4}"/>
                      </a:ext>
                    </a:extLst>
                  </p:cNvPr>
                  <p:cNvSpPr/>
                  <p:nvPr/>
                </p:nvSpPr>
                <p:spPr>
                  <a:xfrm>
                    <a:off x="851070" y="4279037"/>
                    <a:ext cx="318120" cy="4579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0" name="Picture 9">
                  <a:hlinkClick r:id="rId9"/>
                  <a:extLst>
                    <a:ext uri="{FF2B5EF4-FFF2-40B4-BE49-F238E27FC236}">
                      <a16:creationId xmlns:a16="http://schemas.microsoft.com/office/drawing/2014/main" id="{0DB46257-91DA-47B2-AC49-97FDD31E54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b="51697"/>
                <a:stretch/>
              </p:blipFill>
              <p:spPr>
                <a:xfrm>
                  <a:off x="147769" y="4157413"/>
                  <a:ext cx="703301" cy="716300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hlinkClick r:id="rId11"/>
                <a:extLst>
                  <a:ext uri="{FF2B5EF4-FFF2-40B4-BE49-F238E27FC236}">
                    <a16:creationId xmlns:a16="http://schemas.microsoft.com/office/drawing/2014/main" id="{A4114BEA-5D15-4A19-964C-B3CCF3529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35556"/>
              <a:stretch/>
            </p:blipFill>
            <p:spPr>
              <a:xfrm>
                <a:off x="147769" y="4736980"/>
                <a:ext cx="642309" cy="610975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6847F8-8B47-462D-92A4-879F7D1BE84A}"/>
              </a:ext>
            </a:extLst>
          </p:cNvPr>
          <p:cNvSpPr txBox="1"/>
          <p:nvPr/>
        </p:nvSpPr>
        <p:spPr>
          <a:xfrm>
            <a:off x="397042" y="5991726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 homologs have glycosyl-hydrolase family 1 domains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3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315E-EF77-4A4A-8347-A8DD9AD8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solidFill>
                  <a:srgbClr val="FF0000"/>
                </a:solidFill>
              </a:rPr>
              <a:t>LCT</a:t>
            </a:r>
            <a:r>
              <a:rPr lang="en-US" dirty="0"/>
              <a:t> phylogeny?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87A65-64B8-411A-8028-F7620FDB3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5" y="2153589"/>
            <a:ext cx="4898807" cy="2789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C7F38-7066-467F-BBBC-05FADBD52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58" y="2152025"/>
            <a:ext cx="4681487" cy="294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4308C-7B88-4A9D-9700-61AB443DAF7B}"/>
              </a:ext>
            </a:extLst>
          </p:cNvPr>
          <p:cNvSpPr txBox="1"/>
          <p:nvPr/>
        </p:nvSpPr>
        <p:spPr>
          <a:xfrm>
            <a:off x="371775" y="1862360"/>
            <a:ext cx="2911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Maximum Likelihood Tree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6AF6B-02F0-4A75-9380-0E573C5E56F4}"/>
              </a:ext>
            </a:extLst>
          </p:cNvPr>
          <p:cNvSpPr txBox="1"/>
          <p:nvPr/>
        </p:nvSpPr>
        <p:spPr>
          <a:xfrm>
            <a:off x="4482364" y="1862360"/>
            <a:ext cx="2911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Neighbor Joining Tree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FDB1B-7C08-4C43-A908-DC8507126F79}"/>
              </a:ext>
            </a:extLst>
          </p:cNvPr>
          <p:cNvSpPr txBox="1"/>
          <p:nvPr/>
        </p:nvSpPr>
        <p:spPr>
          <a:xfrm>
            <a:off x="389523" y="5965093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Milk-consuming animals have closest related </a:t>
            </a:r>
            <a:r>
              <a:rPr lang="en-US" sz="2400" b="1" dirty="0">
                <a:solidFill>
                  <a:srgbClr val="FF0000"/>
                </a:solidFill>
              </a:rPr>
              <a:t>LCT</a:t>
            </a:r>
            <a:r>
              <a:rPr lang="en-US" sz="2400" b="1" dirty="0"/>
              <a:t> proteins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2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C38E-689B-43D8-A44C-3E0A150E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21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What model organism should be used to study CLD?</a:t>
            </a:r>
          </a:p>
        </p:txBody>
      </p:sp>
      <p:pic>
        <p:nvPicPr>
          <p:cNvPr id="7170" name="Picture 2" descr="Picture">
            <a:hlinkClick r:id="rId2"/>
            <a:extLst>
              <a:ext uri="{FF2B5EF4-FFF2-40B4-BE49-F238E27FC236}">
                <a16:creationId xmlns:a16="http://schemas.microsoft.com/office/drawing/2014/main" id="{375788FD-163C-41A8-A0D7-AE310329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00" y="1450992"/>
            <a:ext cx="2823397" cy="18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uffy mouse.jpg">
            <a:hlinkClick r:id="rId4"/>
            <a:extLst>
              <a:ext uri="{FF2B5EF4-FFF2-40B4-BE49-F238E27FC236}">
                <a16:creationId xmlns:a16="http://schemas.microsoft.com/office/drawing/2014/main" id="{0A584E0F-4D7C-4539-AFA3-EA022CDC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3" y="3429000"/>
            <a:ext cx="35623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E1B103AF-F531-454D-AEFE-A4C36AB74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99" y="4864963"/>
            <a:ext cx="700559" cy="790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5FB7DF-1376-4079-9045-BBAE8E65ED44}"/>
              </a:ext>
            </a:extLst>
          </p:cNvPr>
          <p:cNvSpPr txBox="1"/>
          <p:nvPr/>
        </p:nvSpPr>
        <p:spPr>
          <a:xfrm>
            <a:off x="389521" y="6031209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Mouse diet is easily manipulated and diarrhea is easily observed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430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6D49-CB06-4B40-B2A6-8C303482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GO terms of </a:t>
            </a:r>
            <a:r>
              <a:rPr lang="en-US" dirty="0">
                <a:solidFill>
                  <a:srgbClr val="FF0000"/>
                </a:solidFill>
              </a:rPr>
              <a:t>LCT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673B-13D2-4111-983B-9403B0E303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Biological Process </a:t>
            </a:r>
            <a:r>
              <a:rPr lang="en-US" u="sng" dirty="0"/>
              <a:t> </a:t>
            </a:r>
            <a:r>
              <a:rPr lang="en-US" b="0" dirty="0"/>
              <a:t>polysaccharide digestion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Molecular Function            </a:t>
            </a:r>
            <a:r>
              <a:rPr lang="en-US" b="0" dirty="0"/>
              <a:t>lactase activity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Cellular Component </a:t>
            </a:r>
            <a:r>
              <a:rPr lang="en-US" b="0" dirty="0"/>
              <a:t>cellular membrane of intestinal track</a:t>
            </a:r>
          </a:p>
        </p:txBody>
      </p:sp>
      <p:pic>
        <p:nvPicPr>
          <p:cNvPr id="3074" name="Picture 2" descr="Picture">
            <a:hlinkClick r:id="rId2"/>
            <a:extLst>
              <a:ext uri="{FF2B5EF4-FFF2-40B4-BE49-F238E27FC236}">
                <a16:creationId xmlns:a16="http://schemas.microsoft.com/office/drawing/2014/main" id="{4FDA2868-3EBA-4A5C-930F-4CD3D92E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62" y="1542353"/>
            <a:ext cx="2854490" cy="13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">
            <a:hlinkClick r:id="rId4"/>
            <a:extLst>
              <a:ext uri="{FF2B5EF4-FFF2-40B4-BE49-F238E27FC236}">
                <a16:creationId xmlns:a16="http://schemas.microsoft.com/office/drawing/2014/main" id="{20F9AE7D-5841-4122-8D69-03D996A6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11" y="3214925"/>
            <a:ext cx="2507456" cy="11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">
            <a:hlinkClick r:id="rId6"/>
            <a:extLst>
              <a:ext uri="{FF2B5EF4-FFF2-40B4-BE49-F238E27FC236}">
                <a16:creationId xmlns:a16="http://schemas.microsoft.com/office/drawing/2014/main" id="{3716EC37-5516-49D0-897B-023E397C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79" y="4733893"/>
            <a:ext cx="2528888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620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Congenital Lactase Deficiency </vt:lpstr>
      <vt:lpstr>What is congenital lactase deficiency (CLD)?</vt:lpstr>
      <vt:lpstr>How is CLD inherited?</vt:lpstr>
      <vt:lpstr>What gene is associated with CLD?</vt:lpstr>
      <vt:lpstr>What are the LCT protein domains?</vt:lpstr>
      <vt:lpstr>How well is LCT conserved?</vt:lpstr>
      <vt:lpstr>What is LCT phylogeny?</vt:lpstr>
      <vt:lpstr>What model organism should be used to study CLD?</vt:lpstr>
      <vt:lpstr>What are the GO terms of LCT?</vt:lpstr>
      <vt:lpstr>What domains do CLD mutations affect?</vt:lpstr>
      <vt:lpstr>What is the gap in knowledge?</vt:lpstr>
      <vt:lpstr>What is the primary goal?</vt:lpstr>
      <vt:lpstr>Aim 1: Understand evolutionary history of LCT and conservation of R1587 and the C-terminus </vt:lpstr>
      <vt:lpstr>Aim 1: Understand evolutionary history of LCT and conservation of R1587 and the C-terminus </vt:lpstr>
      <vt:lpstr>Aim 1: Understand evolutionary history of LCT and conservation of R1587 and the C-terminus </vt:lpstr>
      <vt:lpstr>Aim 2: Determine differentially expressed genes and their functions in R1587H mutant mice</vt:lpstr>
      <vt:lpstr>Aim 2: Determine differentially expressed genes and their functions in R1587H mutant mice</vt:lpstr>
      <vt:lpstr>Aim 2: Determine differentially expressed genes and their functions in R1587H mutant mice</vt:lpstr>
      <vt:lpstr>Aim 3: Experimentally determine protein-protein interactions of WT and R1587H LCT</vt:lpstr>
      <vt:lpstr>PowerPoint Presentation</vt:lpstr>
      <vt:lpstr>PowerPoint Presentation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Lactase Deficiency</dc:title>
  <dc:creator>Hayley Stoneman</dc:creator>
  <cp:lastModifiedBy>Hayley Stoneman</cp:lastModifiedBy>
  <cp:revision>50</cp:revision>
  <dcterms:created xsi:type="dcterms:W3CDTF">2019-03-28T21:50:34Z</dcterms:created>
  <dcterms:modified xsi:type="dcterms:W3CDTF">2019-04-04T22:53:31Z</dcterms:modified>
</cp:coreProperties>
</file>