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57" r:id="rId3"/>
    <p:sldId id="283" r:id="rId4"/>
    <p:sldId id="260" r:id="rId5"/>
    <p:sldId id="267" r:id="rId6"/>
    <p:sldId id="285" r:id="rId7"/>
    <p:sldId id="262" r:id="rId8"/>
    <p:sldId id="264" r:id="rId9"/>
    <p:sldId id="265" r:id="rId10"/>
    <p:sldId id="288" r:id="rId11"/>
    <p:sldId id="274" r:id="rId12"/>
    <p:sldId id="266" r:id="rId13"/>
    <p:sldId id="275" r:id="rId14"/>
    <p:sldId id="276" r:id="rId15"/>
    <p:sldId id="277" r:id="rId16"/>
    <p:sldId id="278" r:id="rId17"/>
    <p:sldId id="279" r:id="rId18"/>
    <p:sldId id="269" r:id="rId19"/>
    <p:sldId id="289" r:id="rId20"/>
    <p:sldId id="290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yley Rose Stoneman" initials="HRS" lastIdx="6" clrIdx="0">
    <p:extLst>
      <p:ext uri="{19B8F6BF-5375-455C-9EA6-DF929625EA0E}">
        <p15:presenceInfo xmlns:p15="http://schemas.microsoft.com/office/powerpoint/2012/main" userId="Hayley Rose Stone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2D2D"/>
    <a:srgbClr val="EB2929"/>
    <a:srgbClr val="A5A5A5"/>
    <a:srgbClr val="DBD60C"/>
    <a:srgbClr val="61B0FF"/>
    <a:srgbClr val="3399FF"/>
    <a:srgbClr val="002060"/>
    <a:srgbClr val="FF0000"/>
    <a:srgbClr val="FFCD2F"/>
    <a:srgbClr val="BA7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7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1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18T15:59:25.669" idx="5">
    <p:pos x="10" y="10"/>
    <p:text>make sure that titles are in the same location whn they are the same. during presentation mode, it distracts a little ...may also be me being picky</p:text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CB3-6ADD-438A-A2E9-44C5A74E2C06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DFC-9D37-4776-8C14-6B5A0FA7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7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CB3-6ADD-438A-A2E9-44C5A74E2C06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DFC-9D37-4776-8C14-6B5A0FA7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69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CB3-6ADD-438A-A2E9-44C5A74E2C06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DFC-9D37-4776-8C14-6B5A0FA7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1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CB3-6ADD-438A-A2E9-44C5A74E2C06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DFC-9D37-4776-8C14-6B5A0FA7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7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CB3-6ADD-438A-A2E9-44C5A74E2C06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DFC-9D37-4776-8C14-6B5A0FA7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08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CB3-6ADD-438A-A2E9-44C5A74E2C06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DFC-9D37-4776-8C14-6B5A0FA7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6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CB3-6ADD-438A-A2E9-44C5A74E2C06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DFC-9D37-4776-8C14-6B5A0FA7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2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CB3-6ADD-438A-A2E9-44C5A74E2C06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DFC-9D37-4776-8C14-6B5A0FA7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7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CB3-6ADD-438A-A2E9-44C5A74E2C06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DFC-9D37-4776-8C14-6B5A0FA7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83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CB3-6ADD-438A-A2E9-44C5A74E2C06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DFC-9D37-4776-8C14-6B5A0FA7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1CB3-6ADD-438A-A2E9-44C5A74E2C06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24DFC-9D37-4776-8C14-6B5A0FA7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87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41CB3-6ADD-438A-A2E9-44C5A74E2C06}" type="datetimeFigureOut">
              <a:rPr lang="en-US" smtClean="0"/>
              <a:t>4/18/2019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24DFC-9D37-4776-8C14-6B5A0FA7E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0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onderopolis.org/wonder/does-all-milk-come-from-cows" TargetMode="Externa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carolina.com/teacher-resources/Interactive/the-science-behind-lactose-intolerance/tr38902.tr?utm_source=pepperjam&amp;utm_medium=affiliate&amp;utm_campaign=8-12102&amp;utm_content=43737&amp;clickId=2650141103&amp;s_cid=aff_pjam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hyperlink" Target="http://www.karunasociety.org/rescued-deer-gets-drink-from-milk-bottle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s://www.mnn.com/earth-matters/animals/stories/25-adorable-animals-drinking-baby-bottle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cliparting.com/free-mouse-clipart-10992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hyperlink" Target="https://www.youtube.com/watch?v=tlf6wYJrwK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geneontology.org" TargetMode="External"/><Relationship Id="rId1" Type="http://schemas.openxmlformats.org/officeDocument/2006/relationships/slideLayout" Target="../slideLayouts/slideLayout6.xml"/><Relationship Id="rId6" Type="http://schemas.openxmlformats.org/officeDocument/2006/relationships/comments" Target="../comments/comment1.xml"/><Relationship Id="rId5" Type="http://schemas.openxmlformats.org/officeDocument/2006/relationships/image" Target="../media/image34.jpg"/><Relationship Id="rId4" Type="http://schemas.openxmlformats.org/officeDocument/2006/relationships/hyperlink" Target="https://www.biotek.com/resources/application-notes/enzymatic-digestion-of-polysaccharides-part-i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slideshare.net/25071987/yeast-two-hybrid-9235978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hyperlink" Target="https://string-db.org/cgi/input.pl?sessionId=ym6potArMwGb&amp;input_page_show_search=o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string-db.org/cgi/input.pl?sessionId=ym6potArMwGb&amp;input_page_show_search=on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hyperlink" Target="https://www.sciencedirect.com/science/article/pii/S1359644614000579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string-db.org/cgi/input.pl?sessionId=ym6potArMwGb&amp;input_page_show_search=on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hyperlink" Target="https://www.sciencedirect.com/science/article/pii/S1359644614000579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s://www.gotmilk.com/why-milk/just-the-straight-facts-hormones-and-milk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s://economictimes.indiatimes.com/magazines/panache/want-to-keep-the-intestines-in-order-dont-binge-on-milk-and-cheese/articleshow/66601718.cm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carolina.com/teacher-resources/Interactive/the-science-behind-lactose-intolerance/tr38902.tr?utm_source=pepperjam&amp;utm_medium=affiliate&amp;utm_campaign=8-12102&amp;utm_content=43737&amp;clickId=2650141103&amp;s_cid=aff_pjam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s://pixy.org/1418892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s://www.medicalnewstoday.com/articles/323073.php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mcgastroenterol.biomedcentral.com/articles/10.1186/s12876-015-0261-y" TargetMode="External"/><Relationship Id="rId2" Type="http://schemas.openxmlformats.org/officeDocument/2006/relationships/hyperlink" Target="https://ghr.nlm.nih.gov/condition/lactose-intolerance#gen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9043710" TargetMode="External"/><Relationship Id="rId5" Type="http://schemas.openxmlformats.org/officeDocument/2006/relationships/hyperlink" Target="https://www.sciencedirect.com/science/article/pii/S0016508509001425" TargetMode="External"/><Relationship Id="rId4" Type="http://schemas.openxmlformats.org/officeDocument/2006/relationships/hyperlink" Target="https://www.sciencedirect.com/science/article/pii/S000292970762364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olina.com/teacher-resources/Interactive/the-science-behind-lactose-intolerance/tr38902.tr?utm_source=pepperjam&amp;utm_medium=affiliate&amp;utm_campaign=8-12102&amp;utm_content=43737&amp;clickId=2650141103&amp;s_cid=aff_pja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hyperlink" Target="https://slideplayer.com/slide/9894979/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www.vectorstock.com/royalty-free-vector/human-body-vector-793339" TargetMode="External"/><Relationship Id="rId7" Type="http://schemas.openxmlformats.org/officeDocument/2006/relationships/hyperlink" Target="http://clipart-library.com/clipart/703813.htm" TargetMode="External"/><Relationship Id="rId12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hyperlink" Target="https://commons.wikimedia.org/wiki/File:Gouache-arabidopsis-thaliana.jpg" TargetMode="External"/><Relationship Id="rId5" Type="http://schemas.openxmlformats.org/officeDocument/2006/relationships/hyperlink" Target="http://cliparting.com/free-mouse-clipart-10992/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hyperlink" Target="https://www.sciencedaily.com/releases/2012/07/120719141806.ht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gif"/><Relationship Id="rId3" Type="http://schemas.openxmlformats.org/officeDocument/2006/relationships/hyperlink" Target="https://www.vectorstock.com/royalty-free-vector/human-body-vector-793339" TargetMode="External"/><Relationship Id="rId7" Type="http://schemas.openxmlformats.org/officeDocument/2006/relationships/image" Target="../media/image16.jpeg"/><Relationship Id="rId12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microsoft.com/office/2007/relationships/hdphoto" Target="../media/hdphoto2.wdp"/><Relationship Id="rId5" Type="http://schemas.openxmlformats.org/officeDocument/2006/relationships/hyperlink" Target="http://cliparting.com/free-mouse-clipart-10992/" TargetMode="External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upload.wikimedia.org/wikipedia/en/9/93/Tuffy_mouse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www.iconfinder.com/icons/709112/cartoon_emoji_face_poo_pooh_poop_ico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olina.com/teacher-resources/Interactive/the-science-behind-lactose-intolerance/tr38902.tr?utm_source=pepperjam&amp;utm_medium=affiliate&amp;utm_campaign=8-12102&amp;utm_content=43737&amp;clickId=2650141103&amp;s_cid=aff_pjam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megasoftware.net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onderopolis.org/wp-content/uploads/2015/08/1495_3.jpg">
            <a:hlinkClick r:id="rId2"/>
            <a:extLst>
              <a:ext uri="{FF2B5EF4-FFF2-40B4-BE49-F238E27FC236}">
                <a16:creationId xmlns:a16="http://schemas.microsoft.com/office/drawing/2014/main" id="{83A3F825-B01D-4D96-9866-925629D69A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2" r="585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7A4025-FE38-4510-944F-5DA3A662054B}"/>
              </a:ext>
            </a:extLst>
          </p:cNvPr>
          <p:cNvSpPr/>
          <p:nvPr/>
        </p:nvSpPr>
        <p:spPr>
          <a:xfrm>
            <a:off x="6329778" y="6044363"/>
            <a:ext cx="2814221" cy="842211"/>
          </a:xfrm>
          <a:prstGeom prst="rect">
            <a:avLst/>
          </a:prstGeom>
          <a:solidFill>
            <a:srgbClr val="65892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CEEA41-1825-4B2D-ABF8-B3EBF6C54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48136" y="6158662"/>
            <a:ext cx="3200400" cy="613611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Hayley Stoneman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057D68-220E-4F1D-B913-A7DDB4E2384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3" y="67805"/>
            <a:ext cx="2209625" cy="7439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4BD1516-4BB1-42BA-891B-E6BDB2475222}"/>
              </a:ext>
            </a:extLst>
          </p:cNvPr>
          <p:cNvSpPr/>
          <p:nvPr/>
        </p:nvSpPr>
        <p:spPr>
          <a:xfrm>
            <a:off x="2565647" y="5175404"/>
            <a:ext cx="6578353" cy="868958"/>
          </a:xfrm>
          <a:prstGeom prst="rect">
            <a:avLst/>
          </a:prstGeom>
          <a:solidFill>
            <a:srgbClr val="65892C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9AB08-77AF-46AE-BA15-FF0837B3A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2974" y="5287124"/>
            <a:ext cx="6578353" cy="647294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+mn-lt"/>
              </a:rPr>
              <a:t>Congenital Lactase Deficiency (LCT)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8C42E1-0B08-47A7-8097-B8113EAB09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375" b="98750" l="4688" r="42188">
                        <a14:foregroundMark x1="22500" y1="93750" x2="22500" y2="93750"/>
                        <a14:foregroundMark x1="20313" y1="97500" x2="20313" y2="97500"/>
                        <a14:foregroundMark x1="27500" y1="98750" x2="27500" y2="9875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742" r="53038"/>
          <a:stretch/>
        </p:blipFill>
        <p:spPr>
          <a:xfrm>
            <a:off x="5264187" y="5922712"/>
            <a:ext cx="1135929" cy="94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41013E8-58E2-4B03-B9C1-A5CECFB11521}"/>
              </a:ext>
            </a:extLst>
          </p:cNvPr>
          <p:cNvSpPr txBox="1"/>
          <p:nvPr/>
        </p:nvSpPr>
        <p:spPr>
          <a:xfrm>
            <a:off x="397041" y="5888459"/>
            <a:ext cx="8364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Rationale: </a:t>
            </a:r>
            <a:r>
              <a:rPr lang="en-US" sz="2000" dirty="0"/>
              <a:t>Evolutionary history can elucidate the importance of R1587 in functional lactase among milk consuming organisms</a:t>
            </a:r>
            <a:endParaRPr lang="en-US" sz="2400" dirty="0"/>
          </a:p>
        </p:txBody>
      </p:sp>
      <p:pic>
        <p:nvPicPr>
          <p:cNvPr id="16" name="Picture 6" descr="https://www.carolina.com/images/teacher-resources/items/large/lactoseintolerance_diagram.jpg">
            <a:hlinkClick r:id="rId2"/>
            <a:extLst>
              <a:ext uri="{FF2B5EF4-FFF2-40B4-BE49-F238E27FC236}">
                <a16:creationId xmlns:a16="http://schemas.microsoft.com/office/drawing/2014/main" id="{B1EEFCE8-6238-4908-A4C2-D91F5E0A0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638" y="3957653"/>
            <a:ext cx="4244641" cy="201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9B3EACED-390E-4C75-8EA4-E0A0AF9CE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3" y="9683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Aim 1: </a:t>
            </a:r>
            <a:r>
              <a:rPr lang="en-US" sz="2800" dirty="0"/>
              <a:t>Understand evolutionary history of </a:t>
            </a:r>
            <a:r>
              <a:rPr lang="en-US" sz="2800" dirty="0">
                <a:solidFill>
                  <a:srgbClr val="FF0000"/>
                </a:solidFill>
              </a:rPr>
              <a:t>LCT</a:t>
            </a:r>
            <a:r>
              <a:rPr lang="en-US" sz="2800" dirty="0"/>
              <a:t> and conservation of R1587 and the C-terminus </a:t>
            </a:r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9C8A2EB-7A50-44AA-883A-52BB7CD9D626}"/>
              </a:ext>
            </a:extLst>
          </p:cNvPr>
          <p:cNvGrpSpPr/>
          <p:nvPr/>
        </p:nvGrpSpPr>
        <p:grpSpPr>
          <a:xfrm>
            <a:off x="284085" y="2585056"/>
            <a:ext cx="8575829" cy="1076307"/>
            <a:chOff x="284085" y="2805340"/>
            <a:chExt cx="8575829" cy="1242876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376568E3-1165-4E99-B38A-D350E9A61DE7}"/>
                </a:ext>
              </a:extLst>
            </p:cNvPr>
            <p:cNvSpPr/>
            <p:nvPr/>
          </p:nvSpPr>
          <p:spPr>
            <a:xfrm>
              <a:off x="284085" y="2805343"/>
              <a:ext cx="8575829" cy="1242873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25E4277-60FF-4902-9BC5-90E6C211AE24}"/>
                </a:ext>
              </a:extLst>
            </p:cNvPr>
            <p:cNvSpPr/>
            <p:nvPr/>
          </p:nvSpPr>
          <p:spPr>
            <a:xfrm>
              <a:off x="590364" y="2805343"/>
              <a:ext cx="45719" cy="124287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66CDC51-96D4-47EE-BC94-C765A67268A0}"/>
                </a:ext>
              </a:extLst>
            </p:cNvPr>
            <p:cNvSpPr/>
            <p:nvPr/>
          </p:nvSpPr>
          <p:spPr>
            <a:xfrm>
              <a:off x="8449323" y="2805343"/>
              <a:ext cx="208625" cy="124287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9E754AD9-B249-4B43-A534-43DD25C09415}"/>
                </a:ext>
              </a:extLst>
            </p:cNvPr>
            <p:cNvSpPr/>
            <p:nvPr/>
          </p:nvSpPr>
          <p:spPr>
            <a:xfrm>
              <a:off x="772357" y="2805343"/>
              <a:ext cx="1268176" cy="1242873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581B98F0-7731-4D6F-B0DF-D2C13D868CAE}"/>
                </a:ext>
              </a:extLst>
            </p:cNvPr>
            <p:cNvSpPr/>
            <p:nvPr/>
          </p:nvSpPr>
          <p:spPr>
            <a:xfrm>
              <a:off x="2225501" y="2805340"/>
              <a:ext cx="1890795" cy="1242873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C2CA089-6A1B-4DDA-AD74-71A5EC7C0DDE}"/>
                </a:ext>
              </a:extLst>
            </p:cNvPr>
            <p:cNvSpPr/>
            <p:nvPr/>
          </p:nvSpPr>
          <p:spPr>
            <a:xfrm>
              <a:off x="4301264" y="2805341"/>
              <a:ext cx="1890795" cy="1242873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B8599B7B-C690-4924-B833-889DFE42E0A8}"/>
                </a:ext>
              </a:extLst>
            </p:cNvPr>
            <p:cNvSpPr/>
            <p:nvPr/>
          </p:nvSpPr>
          <p:spPr>
            <a:xfrm>
              <a:off x="6373560" y="2805340"/>
              <a:ext cx="1890795" cy="1242873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624CD80-F7D2-4FF1-AAF6-995BE4125895}"/>
              </a:ext>
            </a:extLst>
          </p:cNvPr>
          <p:cNvGrpSpPr/>
          <p:nvPr/>
        </p:nvGrpSpPr>
        <p:grpSpPr>
          <a:xfrm>
            <a:off x="1261887" y="1466335"/>
            <a:ext cx="6635263" cy="769441"/>
            <a:chOff x="1254368" y="1466133"/>
            <a:chExt cx="6635263" cy="769441"/>
          </a:xfrm>
        </p:grpSpPr>
        <p:sp>
          <p:nvSpPr>
            <p:cNvPr id="48" name="Arrow: Chevron 47">
              <a:extLst>
                <a:ext uri="{FF2B5EF4-FFF2-40B4-BE49-F238E27FC236}">
                  <a16:creationId xmlns:a16="http://schemas.microsoft.com/office/drawing/2014/main" id="{10BECB5E-D696-4B22-BD0A-AD9C61835F50}"/>
                </a:ext>
              </a:extLst>
            </p:cNvPr>
            <p:cNvSpPr/>
            <p:nvPr/>
          </p:nvSpPr>
          <p:spPr>
            <a:xfrm>
              <a:off x="1254368" y="1466133"/>
              <a:ext cx="2140299" cy="769441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Arrow: Chevron 48">
              <a:extLst>
                <a:ext uri="{FF2B5EF4-FFF2-40B4-BE49-F238E27FC236}">
                  <a16:creationId xmlns:a16="http://schemas.microsoft.com/office/drawing/2014/main" id="{CD4F078E-0F8F-4138-BA80-CA76F0BCC4F8}"/>
                </a:ext>
              </a:extLst>
            </p:cNvPr>
            <p:cNvSpPr/>
            <p:nvPr/>
          </p:nvSpPr>
          <p:spPr>
            <a:xfrm>
              <a:off x="3501850" y="1466133"/>
              <a:ext cx="2140299" cy="769441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Arrow: Chevron 49">
              <a:extLst>
                <a:ext uri="{FF2B5EF4-FFF2-40B4-BE49-F238E27FC236}">
                  <a16:creationId xmlns:a16="http://schemas.microsoft.com/office/drawing/2014/main" id="{7F75403B-95E7-46CA-8945-4ED6882B3A50}"/>
                </a:ext>
              </a:extLst>
            </p:cNvPr>
            <p:cNvSpPr/>
            <p:nvPr/>
          </p:nvSpPr>
          <p:spPr>
            <a:xfrm>
              <a:off x="5749332" y="1466133"/>
              <a:ext cx="2140299" cy="769441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C4935B8-AE65-470B-9587-6D1BAC7CFDC6}"/>
                </a:ext>
              </a:extLst>
            </p:cNvPr>
            <p:cNvSpPr txBox="1"/>
            <p:nvPr/>
          </p:nvSpPr>
          <p:spPr>
            <a:xfrm>
              <a:off x="1842083" y="1589243"/>
              <a:ext cx="11824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What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979A12F-2890-4C3D-8A14-51DB3E3497AB}"/>
                </a:ext>
              </a:extLst>
            </p:cNvPr>
            <p:cNvSpPr txBox="1"/>
            <p:nvPr/>
          </p:nvSpPr>
          <p:spPr>
            <a:xfrm>
              <a:off x="4193495" y="1589243"/>
              <a:ext cx="11824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Why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ACE3960-372C-4E8A-B610-FD420FEEBADF}"/>
                </a:ext>
              </a:extLst>
            </p:cNvPr>
            <p:cNvSpPr txBox="1"/>
            <p:nvPr/>
          </p:nvSpPr>
          <p:spPr>
            <a:xfrm>
              <a:off x="6152924" y="1620020"/>
              <a:ext cx="16630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Hypothesis</a:t>
              </a:r>
            </a:p>
          </p:txBody>
        </p:sp>
      </p:grpSp>
      <p:sp>
        <p:nvSpPr>
          <p:cNvPr id="4" name="Oval 3"/>
          <p:cNvSpPr/>
          <p:nvPr/>
        </p:nvSpPr>
        <p:spPr>
          <a:xfrm>
            <a:off x="6188592" y="2281181"/>
            <a:ext cx="2260731" cy="1650739"/>
          </a:xfrm>
          <a:prstGeom prst="ellipse">
            <a:avLst/>
          </a:prstGeom>
          <a:noFill/>
          <a:ln w="95250" cap="flat" cmpd="sng" algn="ctr">
            <a:solidFill>
              <a:srgbClr val="FF0000">
                <a:alpha val="5400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B7074577-733A-4E7C-91B3-3A343630A3B6}"/>
              </a:ext>
            </a:extLst>
          </p:cNvPr>
          <p:cNvSpPr/>
          <p:nvPr/>
        </p:nvSpPr>
        <p:spPr>
          <a:xfrm rot="3325747">
            <a:off x="5159859" y="2976392"/>
            <a:ext cx="355106" cy="1911054"/>
          </a:xfrm>
          <a:prstGeom prst="downArrow">
            <a:avLst/>
          </a:prstGeom>
          <a:solidFill>
            <a:srgbClr val="FA605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AC3E8D-5B82-4A94-97E8-982D41A5D3DE}"/>
              </a:ext>
            </a:extLst>
          </p:cNvPr>
          <p:cNvSpPr txBox="1"/>
          <p:nvPr/>
        </p:nvSpPr>
        <p:spPr>
          <a:xfrm>
            <a:off x="3873788" y="3461242"/>
            <a:ext cx="633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8859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eer with Milk Bottle">
            <a:hlinkClick r:id="rId2"/>
            <a:extLst>
              <a:ext uri="{FF2B5EF4-FFF2-40B4-BE49-F238E27FC236}">
                <a16:creationId xmlns:a16="http://schemas.microsoft.com/office/drawing/2014/main" id="{8480F2E8-5B23-4B6A-B014-A9CC998BC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70" y="2339352"/>
            <a:ext cx="2480245" cy="186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Nala, an eight-week-old white lion cub, drinks from a bottle in her home in Abony, Hungary. ">
            <a:hlinkClick r:id="rId4"/>
            <a:extLst>
              <a:ext uri="{FF2B5EF4-FFF2-40B4-BE49-F238E27FC236}">
                <a16:creationId xmlns:a16="http://schemas.microsoft.com/office/drawing/2014/main" id="{6BF9C9A6-63E1-431C-8835-798675D1B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40" y="4305310"/>
            <a:ext cx="2480245" cy="168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ango, a crown male Mangabey monkey, eats at the Jardin des Plantes zoo in Paris.">
            <a:hlinkClick r:id="rId4"/>
            <a:extLst>
              <a:ext uri="{FF2B5EF4-FFF2-40B4-BE49-F238E27FC236}">
                <a16:creationId xmlns:a16="http://schemas.microsoft.com/office/drawing/2014/main" id="{10243638-8A90-497A-BA58-51B524ADF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/>
          <a:stretch/>
        </p:blipFill>
        <p:spPr bwMode="auto">
          <a:xfrm>
            <a:off x="5545833" y="2350983"/>
            <a:ext cx="2562333" cy="185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A woman feeds an endangered elephant at the Pinnawela Elephant Orphanage in Sri Lanka. ">
            <a:hlinkClick r:id="rId4"/>
            <a:extLst>
              <a:ext uri="{FF2B5EF4-FFF2-40B4-BE49-F238E27FC236}">
                <a16:creationId xmlns:a16="http://schemas.microsoft.com/office/drawing/2014/main" id="{B8F15F41-561B-4FC2-9B25-7DBD351ED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444" y="4314744"/>
            <a:ext cx="2570646" cy="170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685621-AE4F-438C-A498-C99CF63636F4}"/>
              </a:ext>
            </a:extLst>
          </p:cNvPr>
          <p:cNvSpPr txBox="1"/>
          <p:nvPr/>
        </p:nvSpPr>
        <p:spPr>
          <a:xfrm>
            <a:off x="480169" y="6126579"/>
            <a:ext cx="836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Hypothesis: </a:t>
            </a:r>
            <a:r>
              <a:rPr lang="en-US" sz="2000" dirty="0"/>
              <a:t>R1587 will be conserved among milk consuming organisms</a:t>
            </a:r>
            <a:endParaRPr lang="en-US" sz="2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6675988-AED4-44DA-B451-A22941D14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68" y="86112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Aim 1: </a:t>
            </a:r>
            <a:r>
              <a:rPr lang="en-US" sz="2800" dirty="0"/>
              <a:t>Understand evolutionary history of </a:t>
            </a:r>
            <a:r>
              <a:rPr lang="en-US" sz="2800" dirty="0">
                <a:solidFill>
                  <a:srgbClr val="FF0000"/>
                </a:solidFill>
              </a:rPr>
              <a:t>LCT</a:t>
            </a:r>
            <a:r>
              <a:rPr lang="en-US" sz="2800" dirty="0"/>
              <a:t> and conservation of R1587 and the C-terminus 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BC4860F-A67B-4DFD-834E-55AF58607AED}"/>
              </a:ext>
            </a:extLst>
          </p:cNvPr>
          <p:cNvGrpSpPr/>
          <p:nvPr/>
        </p:nvGrpSpPr>
        <p:grpSpPr>
          <a:xfrm>
            <a:off x="1261887" y="1466335"/>
            <a:ext cx="6635263" cy="769441"/>
            <a:chOff x="1254368" y="1466133"/>
            <a:chExt cx="6635263" cy="769441"/>
          </a:xfrm>
        </p:grpSpPr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9B55BACE-4992-4E74-B203-722E663DDFE5}"/>
                </a:ext>
              </a:extLst>
            </p:cNvPr>
            <p:cNvSpPr/>
            <p:nvPr/>
          </p:nvSpPr>
          <p:spPr>
            <a:xfrm>
              <a:off x="1254368" y="1466133"/>
              <a:ext cx="2140299" cy="769441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134C3B39-2740-4563-8E0B-377D50F1CDBB}"/>
                </a:ext>
              </a:extLst>
            </p:cNvPr>
            <p:cNvSpPr/>
            <p:nvPr/>
          </p:nvSpPr>
          <p:spPr>
            <a:xfrm>
              <a:off x="3501850" y="1466133"/>
              <a:ext cx="2140299" cy="769441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A66A46E1-4E94-4016-A8E6-4F61B64F1393}"/>
                </a:ext>
              </a:extLst>
            </p:cNvPr>
            <p:cNvSpPr/>
            <p:nvPr/>
          </p:nvSpPr>
          <p:spPr>
            <a:xfrm>
              <a:off x="5749332" y="1466133"/>
              <a:ext cx="2140299" cy="769441"/>
            </a:xfrm>
            <a:prstGeom prst="chevron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860E79-B044-4F65-A551-F277C96C664D}"/>
                </a:ext>
              </a:extLst>
            </p:cNvPr>
            <p:cNvSpPr txBox="1"/>
            <p:nvPr/>
          </p:nvSpPr>
          <p:spPr>
            <a:xfrm>
              <a:off x="1842083" y="1589243"/>
              <a:ext cx="11824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What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21A26C-1E77-4395-B2EF-8CCEA36EB605}"/>
                </a:ext>
              </a:extLst>
            </p:cNvPr>
            <p:cNvSpPr txBox="1"/>
            <p:nvPr/>
          </p:nvSpPr>
          <p:spPr>
            <a:xfrm>
              <a:off x="4193495" y="1589243"/>
              <a:ext cx="11824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Why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E822CA1-AE3E-4474-9A1C-D928E56FEA8B}"/>
                </a:ext>
              </a:extLst>
            </p:cNvPr>
            <p:cNvSpPr txBox="1"/>
            <p:nvPr/>
          </p:nvSpPr>
          <p:spPr>
            <a:xfrm>
              <a:off x="6152924" y="1620020"/>
              <a:ext cx="16630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Hypothesis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1855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1FEACDF-85AC-40C1-8B78-82A7DB632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69" y="158677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Aim 2: </a:t>
            </a:r>
            <a:r>
              <a:rPr lang="en-US" sz="2800" dirty="0"/>
              <a:t>Determine differentially expressed genes and their functions in </a:t>
            </a:r>
            <a:r>
              <a:rPr lang="en-US" sz="2800" dirty="0">
                <a:solidFill>
                  <a:srgbClr val="7030A0"/>
                </a:solidFill>
              </a:rPr>
              <a:t>R1587H</a:t>
            </a:r>
            <a:r>
              <a:rPr lang="en-US" sz="2800" dirty="0"/>
              <a:t> and WT mice</a:t>
            </a:r>
            <a:endParaRPr lang="en-US" dirty="0"/>
          </a:p>
        </p:txBody>
      </p:sp>
      <p:pic>
        <p:nvPicPr>
          <p:cNvPr id="11266" name="Picture 2" descr="Picture">
            <a:hlinkClick r:id="rId2"/>
            <a:extLst>
              <a:ext uri="{FF2B5EF4-FFF2-40B4-BE49-F238E27FC236}">
                <a16:creationId xmlns:a16="http://schemas.microsoft.com/office/drawing/2014/main" id="{543463D6-8A2E-4EE8-BF36-4D3BCC240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507" y="2674110"/>
            <a:ext cx="1796433" cy="141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ghtning Bolt 5">
            <a:extLst>
              <a:ext uri="{FF2B5EF4-FFF2-40B4-BE49-F238E27FC236}">
                <a16:creationId xmlns:a16="http://schemas.microsoft.com/office/drawing/2014/main" id="{302FAB47-E3D0-474A-BA5D-3CD126BCA1E4}"/>
              </a:ext>
            </a:extLst>
          </p:cNvPr>
          <p:cNvSpPr/>
          <p:nvPr/>
        </p:nvSpPr>
        <p:spPr>
          <a:xfrm>
            <a:off x="1314449" y="2477463"/>
            <a:ext cx="629903" cy="735043"/>
          </a:xfrm>
          <a:prstGeom prst="lightningBol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AB3479-7D3E-4A1D-9371-E480CB252B8F}"/>
              </a:ext>
            </a:extLst>
          </p:cNvPr>
          <p:cNvSpPr txBox="1"/>
          <p:nvPr/>
        </p:nvSpPr>
        <p:spPr>
          <a:xfrm>
            <a:off x="397042" y="2522602"/>
            <a:ext cx="917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R1587H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C671E38-7D46-4348-8E5E-F3F6C4F8CFFF}"/>
              </a:ext>
            </a:extLst>
          </p:cNvPr>
          <p:cNvSpPr/>
          <p:nvPr/>
        </p:nvSpPr>
        <p:spPr>
          <a:xfrm>
            <a:off x="3970420" y="3133531"/>
            <a:ext cx="1203158" cy="553453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B795DE-FE69-49F5-AE53-FA213BE0D0B6}"/>
              </a:ext>
            </a:extLst>
          </p:cNvPr>
          <p:cNvSpPr txBox="1"/>
          <p:nvPr/>
        </p:nvSpPr>
        <p:spPr>
          <a:xfrm>
            <a:off x="5630778" y="3091651"/>
            <a:ext cx="2391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Diarrhea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25D872-DE3C-4452-933C-35F78B926596}"/>
              </a:ext>
            </a:extLst>
          </p:cNvPr>
          <p:cNvSpPr txBox="1"/>
          <p:nvPr/>
        </p:nvSpPr>
        <p:spPr>
          <a:xfrm>
            <a:off x="397042" y="5991726"/>
            <a:ext cx="8364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Approach: </a:t>
            </a:r>
            <a:r>
              <a:rPr lang="en-US" sz="2000" dirty="0"/>
              <a:t>Create mutant mouse line and confirm CLD phenotype, then perform RNA-seq to identify gene expression</a:t>
            </a:r>
            <a:endParaRPr lang="en-US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73384C2-35D9-4262-896B-A63698E1ABB3}"/>
              </a:ext>
            </a:extLst>
          </p:cNvPr>
          <p:cNvGrpSpPr/>
          <p:nvPr/>
        </p:nvGrpSpPr>
        <p:grpSpPr>
          <a:xfrm>
            <a:off x="1254368" y="1466133"/>
            <a:ext cx="6635263" cy="769441"/>
            <a:chOff x="1254368" y="1466133"/>
            <a:chExt cx="6635263" cy="769441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6050D68A-C717-4CD3-AF8F-9C6A755B02F8}"/>
                </a:ext>
              </a:extLst>
            </p:cNvPr>
            <p:cNvSpPr/>
            <p:nvPr/>
          </p:nvSpPr>
          <p:spPr>
            <a:xfrm>
              <a:off x="1254368" y="1466133"/>
              <a:ext cx="2140299" cy="769441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EC5F7F89-7FFA-4F5C-AF03-5DD65FA73574}"/>
                </a:ext>
              </a:extLst>
            </p:cNvPr>
            <p:cNvSpPr/>
            <p:nvPr/>
          </p:nvSpPr>
          <p:spPr>
            <a:xfrm>
              <a:off x="3501850" y="1466133"/>
              <a:ext cx="2140299" cy="769441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B3A982C3-3221-406F-A979-CBB401E10EBE}"/>
                </a:ext>
              </a:extLst>
            </p:cNvPr>
            <p:cNvSpPr/>
            <p:nvPr/>
          </p:nvSpPr>
          <p:spPr>
            <a:xfrm>
              <a:off x="5749332" y="1466133"/>
              <a:ext cx="2140299" cy="769441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E5E7D76-105D-475B-ADAC-153556A4DD00}"/>
                </a:ext>
              </a:extLst>
            </p:cNvPr>
            <p:cNvSpPr txBox="1"/>
            <p:nvPr/>
          </p:nvSpPr>
          <p:spPr>
            <a:xfrm>
              <a:off x="1842083" y="1589243"/>
              <a:ext cx="11824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What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C4E965-67C0-4843-BAE5-1F8375D3B4FC}"/>
                </a:ext>
              </a:extLst>
            </p:cNvPr>
            <p:cNvSpPr txBox="1"/>
            <p:nvPr/>
          </p:nvSpPr>
          <p:spPr>
            <a:xfrm>
              <a:off x="4193495" y="1589243"/>
              <a:ext cx="11824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Why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2D11C4-2D90-4EB9-8D74-025307561225}"/>
                </a:ext>
              </a:extLst>
            </p:cNvPr>
            <p:cNvSpPr txBox="1"/>
            <p:nvPr/>
          </p:nvSpPr>
          <p:spPr>
            <a:xfrm>
              <a:off x="6152924" y="1620020"/>
              <a:ext cx="16630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Hypothesis</a:t>
              </a:r>
            </a:p>
          </p:txBody>
        </p:sp>
      </p:grpSp>
      <p:pic>
        <p:nvPicPr>
          <p:cNvPr id="1028" name="Picture 4" descr="Image result for rna seq">
            <a:hlinkClick r:id="rId4"/>
            <a:extLst>
              <a:ext uri="{FF2B5EF4-FFF2-40B4-BE49-F238E27FC236}">
                <a16:creationId xmlns:a16="http://schemas.microsoft.com/office/drawing/2014/main" id="{C07BFDCD-8A2E-4BC4-81CF-2668590D4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97"/>
          <a:stretch/>
        </p:blipFill>
        <p:spPr bwMode="auto">
          <a:xfrm>
            <a:off x="1764130" y="4189439"/>
            <a:ext cx="5630778" cy="180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596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1FEACDF-85AC-40C1-8B78-82A7DB632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69" y="108201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Aim 2: </a:t>
            </a:r>
            <a:r>
              <a:rPr lang="en-US" sz="2800" dirty="0"/>
              <a:t>Determine differentially expressed genes and their functions in </a:t>
            </a:r>
            <a:r>
              <a:rPr lang="en-US" sz="2800" dirty="0">
                <a:solidFill>
                  <a:srgbClr val="7030A0"/>
                </a:solidFill>
              </a:rPr>
              <a:t>R1587H</a:t>
            </a:r>
            <a:r>
              <a:rPr lang="en-US" sz="2800" dirty="0"/>
              <a:t> and WT mice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25D872-DE3C-4452-933C-35F78B926596}"/>
              </a:ext>
            </a:extLst>
          </p:cNvPr>
          <p:cNvSpPr txBox="1"/>
          <p:nvPr/>
        </p:nvSpPr>
        <p:spPr>
          <a:xfrm>
            <a:off x="397042" y="5991726"/>
            <a:ext cx="8364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Rationale: </a:t>
            </a:r>
            <a:r>
              <a:rPr lang="en-US" sz="2000" dirty="0"/>
              <a:t>Determining differentially expressed genes will elucidate interrupted biological processes</a:t>
            </a:r>
            <a:endParaRPr lang="en-US" sz="2400" dirty="0"/>
          </a:p>
        </p:txBody>
      </p:sp>
      <p:pic>
        <p:nvPicPr>
          <p:cNvPr id="14338" name="Picture 2" descr="Image result for gene ontology">
            <a:hlinkClick r:id="rId2" action="ppaction://hlinkfile"/>
            <a:extLst>
              <a:ext uri="{FF2B5EF4-FFF2-40B4-BE49-F238E27FC236}">
                <a16:creationId xmlns:a16="http://schemas.microsoft.com/office/drawing/2014/main" id="{E71B61E5-6B22-4A7F-BE8C-CEE420F8E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2"/>
          <a:stretch/>
        </p:blipFill>
        <p:spPr bwMode="auto">
          <a:xfrm>
            <a:off x="202674" y="4143208"/>
            <a:ext cx="3497655" cy="124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1630AAA9-85E3-493F-8EED-7D67F10B76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903" y="3170422"/>
            <a:ext cx="5225098" cy="24667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E62509-7E87-4047-9439-BA903D070076}"/>
              </a:ext>
            </a:extLst>
          </p:cNvPr>
          <p:cNvSpPr txBox="1"/>
          <p:nvPr/>
        </p:nvSpPr>
        <p:spPr>
          <a:xfrm>
            <a:off x="3383523" y="2771903"/>
            <a:ext cx="633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447150F-C5A3-4529-8D6A-DA8D309C8BCC}"/>
              </a:ext>
            </a:extLst>
          </p:cNvPr>
          <p:cNvGrpSpPr/>
          <p:nvPr/>
        </p:nvGrpSpPr>
        <p:grpSpPr>
          <a:xfrm>
            <a:off x="1254368" y="1466133"/>
            <a:ext cx="6635263" cy="769441"/>
            <a:chOff x="1254368" y="1466133"/>
            <a:chExt cx="6635263" cy="769441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1AD3A178-F523-4866-8665-ED53DD208FE1}"/>
                </a:ext>
              </a:extLst>
            </p:cNvPr>
            <p:cNvSpPr/>
            <p:nvPr/>
          </p:nvSpPr>
          <p:spPr>
            <a:xfrm>
              <a:off x="1254368" y="1466133"/>
              <a:ext cx="2140299" cy="769441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233B4770-8E7E-4F39-9469-869F91AC10F0}"/>
                </a:ext>
              </a:extLst>
            </p:cNvPr>
            <p:cNvSpPr/>
            <p:nvPr/>
          </p:nvSpPr>
          <p:spPr>
            <a:xfrm>
              <a:off x="3501850" y="1466133"/>
              <a:ext cx="2140299" cy="769441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5D9E5F1B-4F78-4F27-9FEB-87E14258B90C}"/>
                </a:ext>
              </a:extLst>
            </p:cNvPr>
            <p:cNvSpPr/>
            <p:nvPr/>
          </p:nvSpPr>
          <p:spPr>
            <a:xfrm>
              <a:off x="5749332" y="1466133"/>
              <a:ext cx="2140299" cy="769441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CF7D5DC-A9BF-4116-A660-FFEB89412AAE}"/>
                </a:ext>
              </a:extLst>
            </p:cNvPr>
            <p:cNvSpPr txBox="1"/>
            <p:nvPr/>
          </p:nvSpPr>
          <p:spPr>
            <a:xfrm>
              <a:off x="1842083" y="1589243"/>
              <a:ext cx="11824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What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B5CA360-A428-4394-B8C2-105337495694}"/>
                </a:ext>
              </a:extLst>
            </p:cNvPr>
            <p:cNvSpPr txBox="1"/>
            <p:nvPr/>
          </p:nvSpPr>
          <p:spPr>
            <a:xfrm>
              <a:off x="4193495" y="1589243"/>
              <a:ext cx="11824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Why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CDE72BC-E23D-47D9-B7BF-140AF3A55160}"/>
                </a:ext>
              </a:extLst>
            </p:cNvPr>
            <p:cNvSpPr txBox="1"/>
            <p:nvPr/>
          </p:nvSpPr>
          <p:spPr>
            <a:xfrm>
              <a:off x="6152924" y="1620020"/>
              <a:ext cx="16630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Hypothesis</a:t>
              </a:r>
            </a:p>
          </p:txBody>
        </p:sp>
      </p:grpSp>
      <p:pic>
        <p:nvPicPr>
          <p:cNvPr id="16" name="Picture 2" descr="Image result for gene ontology">
            <a:hlinkClick r:id="rId2" action="ppaction://hlinkfile"/>
            <a:extLst>
              <a:ext uri="{FF2B5EF4-FFF2-40B4-BE49-F238E27FC236}">
                <a16:creationId xmlns:a16="http://schemas.microsoft.com/office/drawing/2014/main" id="{9AC9B2D1-5BDB-4A99-BCC4-8E250C9BDB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68"/>
          <a:stretch/>
        </p:blipFill>
        <p:spPr bwMode="auto">
          <a:xfrm>
            <a:off x="1277055" y="3083927"/>
            <a:ext cx="1348892" cy="124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1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1FEACDF-85AC-40C1-8B78-82A7DB632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47524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Aim 2: </a:t>
            </a:r>
            <a:r>
              <a:rPr lang="en-US" sz="2800" dirty="0"/>
              <a:t>Determine differentially expressed genes and their functions in </a:t>
            </a:r>
            <a:r>
              <a:rPr lang="en-US" sz="2800" dirty="0">
                <a:solidFill>
                  <a:srgbClr val="7030A0"/>
                </a:solidFill>
              </a:rPr>
              <a:t>R1587H</a:t>
            </a:r>
            <a:r>
              <a:rPr lang="en-US" sz="2800" dirty="0"/>
              <a:t> and WT mice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25D872-DE3C-4452-933C-35F78B926596}"/>
              </a:ext>
            </a:extLst>
          </p:cNvPr>
          <p:cNvSpPr txBox="1"/>
          <p:nvPr/>
        </p:nvSpPr>
        <p:spPr>
          <a:xfrm>
            <a:off x="389522" y="5720420"/>
            <a:ext cx="8364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Hypothesis: </a:t>
            </a:r>
            <a:r>
              <a:rPr lang="en-US" sz="2000" dirty="0">
                <a:solidFill>
                  <a:srgbClr val="7030A0"/>
                </a:solidFill>
              </a:rPr>
              <a:t>R1587H</a:t>
            </a:r>
            <a:r>
              <a:rPr lang="en-US" sz="2000" dirty="0"/>
              <a:t> mice will have upregulated genes related to excretory function downregulated genes in polysaccharide digestion/transport</a:t>
            </a:r>
            <a:endParaRPr lang="en-US" sz="240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D8393B9-78FA-480B-B890-D0EA419C3E3E}"/>
              </a:ext>
            </a:extLst>
          </p:cNvPr>
          <p:cNvGrpSpPr/>
          <p:nvPr/>
        </p:nvGrpSpPr>
        <p:grpSpPr>
          <a:xfrm>
            <a:off x="628649" y="2446733"/>
            <a:ext cx="8217758" cy="2945134"/>
            <a:chOff x="472267" y="1747737"/>
            <a:chExt cx="8041626" cy="284266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3D298C6A-DEA9-405F-B853-4F2E4B21C1DF}"/>
                </a:ext>
              </a:extLst>
            </p:cNvPr>
            <p:cNvSpPr/>
            <p:nvPr/>
          </p:nvSpPr>
          <p:spPr>
            <a:xfrm>
              <a:off x="3477126" y="1747737"/>
              <a:ext cx="1997242" cy="769441"/>
            </a:xfrm>
            <a:prstGeom prst="roundRect">
              <a:avLst/>
            </a:prstGeom>
            <a:solidFill>
              <a:srgbClr val="BA7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17EF6FB-A799-4335-9699-3C86E465FE30}"/>
                </a:ext>
              </a:extLst>
            </p:cNvPr>
            <p:cNvSpPr txBox="1"/>
            <p:nvPr/>
          </p:nvSpPr>
          <p:spPr>
            <a:xfrm>
              <a:off x="3856111" y="1874100"/>
              <a:ext cx="13475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R1587H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12F0534-E632-4F04-B1A4-C3C4ECD2A287}"/>
                </a:ext>
              </a:extLst>
            </p:cNvPr>
            <p:cNvCxnSpPr>
              <a:cxnSpLocks/>
              <a:stCxn id="2" idx="2"/>
              <a:endCxn id="20" idx="0"/>
            </p:cNvCxnSpPr>
            <p:nvPr/>
          </p:nvCxnSpPr>
          <p:spPr>
            <a:xfrm flipH="1">
              <a:off x="1565177" y="2517178"/>
              <a:ext cx="2910570" cy="1303779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65A1D74-B3D3-4C37-B5FE-F74621B6C4C5}"/>
                </a:ext>
              </a:extLst>
            </p:cNvPr>
            <p:cNvCxnSpPr>
              <a:cxnSpLocks/>
              <a:stCxn id="2" idx="2"/>
              <a:endCxn id="21" idx="0"/>
            </p:cNvCxnSpPr>
            <p:nvPr/>
          </p:nvCxnSpPr>
          <p:spPr>
            <a:xfrm flipH="1">
              <a:off x="4439832" y="2517178"/>
              <a:ext cx="35915" cy="1273748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15B7CDD-3C3B-4C4F-A1BD-4D6E46E70200}"/>
                </a:ext>
              </a:extLst>
            </p:cNvPr>
            <p:cNvCxnSpPr>
              <a:cxnSpLocks/>
              <a:stCxn id="2" idx="2"/>
              <a:endCxn id="22" idx="0"/>
            </p:cNvCxnSpPr>
            <p:nvPr/>
          </p:nvCxnSpPr>
          <p:spPr>
            <a:xfrm>
              <a:off x="4475747" y="2517178"/>
              <a:ext cx="2849850" cy="1277086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237016F-2554-49DF-A2F2-128391D25373}"/>
                </a:ext>
              </a:extLst>
            </p:cNvPr>
            <p:cNvSpPr/>
            <p:nvPr/>
          </p:nvSpPr>
          <p:spPr>
            <a:xfrm>
              <a:off x="472267" y="3820956"/>
              <a:ext cx="2185820" cy="76944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34E1F84-77C3-4E23-948F-B50D77FA64E6}"/>
                </a:ext>
              </a:extLst>
            </p:cNvPr>
            <p:cNvSpPr/>
            <p:nvPr/>
          </p:nvSpPr>
          <p:spPr>
            <a:xfrm>
              <a:off x="3270393" y="3790926"/>
              <a:ext cx="2338878" cy="76944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44619DA-BBAE-4EAE-A9F0-D57787BFBBC6}"/>
                </a:ext>
              </a:extLst>
            </p:cNvPr>
            <p:cNvSpPr/>
            <p:nvPr/>
          </p:nvSpPr>
          <p:spPr>
            <a:xfrm>
              <a:off x="6180963" y="3794264"/>
              <a:ext cx="2289268" cy="76944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94F432-5F70-4235-AEC1-DD02DC7AF1CE}"/>
                </a:ext>
              </a:extLst>
            </p:cNvPr>
            <p:cNvSpPr txBox="1"/>
            <p:nvPr/>
          </p:nvSpPr>
          <p:spPr>
            <a:xfrm>
              <a:off x="985697" y="3899047"/>
              <a:ext cx="1347536" cy="52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Excretory function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307A0A7-FA3C-4359-8EB3-730821283188}"/>
                </a:ext>
              </a:extLst>
            </p:cNvPr>
            <p:cNvSpPr txBox="1"/>
            <p:nvPr/>
          </p:nvSpPr>
          <p:spPr>
            <a:xfrm>
              <a:off x="3806054" y="3850988"/>
              <a:ext cx="1768642" cy="52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Polysaccharide digestion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47B94F8-9444-41FB-993B-4B8EC13A3A2B}"/>
                </a:ext>
              </a:extLst>
            </p:cNvPr>
            <p:cNvSpPr txBox="1"/>
            <p:nvPr/>
          </p:nvSpPr>
          <p:spPr>
            <a:xfrm>
              <a:off x="6745251" y="3857257"/>
              <a:ext cx="1768642" cy="52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Polysaccharide transport</a:t>
              </a:r>
            </a:p>
          </p:txBody>
        </p:sp>
      </p:grpSp>
      <p:sp>
        <p:nvSpPr>
          <p:cNvPr id="4" name="Arrow: Up 3">
            <a:extLst>
              <a:ext uri="{FF2B5EF4-FFF2-40B4-BE49-F238E27FC236}">
                <a16:creationId xmlns:a16="http://schemas.microsoft.com/office/drawing/2014/main" id="{A35E0260-E8F6-4F7F-A471-BEB34587CDF2}"/>
              </a:ext>
            </a:extLst>
          </p:cNvPr>
          <p:cNvSpPr/>
          <p:nvPr/>
        </p:nvSpPr>
        <p:spPr>
          <a:xfrm>
            <a:off x="712806" y="4661682"/>
            <a:ext cx="545398" cy="663192"/>
          </a:xfrm>
          <a:prstGeom prst="upArrow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Up 22">
            <a:extLst>
              <a:ext uri="{FF2B5EF4-FFF2-40B4-BE49-F238E27FC236}">
                <a16:creationId xmlns:a16="http://schemas.microsoft.com/office/drawing/2014/main" id="{67C6A011-EB4E-4DAF-9A6F-CEF6C53C8F38}"/>
              </a:ext>
            </a:extLst>
          </p:cNvPr>
          <p:cNvSpPr/>
          <p:nvPr/>
        </p:nvSpPr>
        <p:spPr>
          <a:xfrm rot="10800000">
            <a:off x="3648097" y="4643100"/>
            <a:ext cx="545398" cy="66319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Up 23">
            <a:extLst>
              <a:ext uri="{FF2B5EF4-FFF2-40B4-BE49-F238E27FC236}">
                <a16:creationId xmlns:a16="http://schemas.microsoft.com/office/drawing/2014/main" id="{34689CA5-861A-41B0-95EC-A3656490F057}"/>
              </a:ext>
            </a:extLst>
          </p:cNvPr>
          <p:cNvSpPr/>
          <p:nvPr/>
        </p:nvSpPr>
        <p:spPr>
          <a:xfrm rot="10800000">
            <a:off x="6600048" y="4644829"/>
            <a:ext cx="545398" cy="66319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F2B00C-B727-45F6-8EA5-A1390C694F76}"/>
              </a:ext>
            </a:extLst>
          </p:cNvPr>
          <p:cNvGrpSpPr/>
          <p:nvPr/>
        </p:nvGrpSpPr>
        <p:grpSpPr>
          <a:xfrm>
            <a:off x="1254368" y="1466133"/>
            <a:ext cx="6635263" cy="769441"/>
            <a:chOff x="1254368" y="1466133"/>
            <a:chExt cx="6635263" cy="769441"/>
          </a:xfrm>
        </p:grpSpPr>
        <p:sp>
          <p:nvSpPr>
            <p:cNvPr id="30" name="Arrow: Chevron 29">
              <a:extLst>
                <a:ext uri="{FF2B5EF4-FFF2-40B4-BE49-F238E27FC236}">
                  <a16:creationId xmlns:a16="http://schemas.microsoft.com/office/drawing/2014/main" id="{CAECED57-CDC9-4518-9B3E-B5ED87536BD7}"/>
                </a:ext>
              </a:extLst>
            </p:cNvPr>
            <p:cNvSpPr/>
            <p:nvPr/>
          </p:nvSpPr>
          <p:spPr>
            <a:xfrm>
              <a:off x="1254368" y="1466133"/>
              <a:ext cx="2140299" cy="769441"/>
            </a:xfrm>
            <a:prstGeom prst="chevron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Arrow: Chevron 30">
              <a:extLst>
                <a:ext uri="{FF2B5EF4-FFF2-40B4-BE49-F238E27FC236}">
                  <a16:creationId xmlns:a16="http://schemas.microsoft.com/office/drawing/2014/main" id="{ECBD9C1A-7955-495E-8C6B-F454F04BF39A}"/>
                </a:ext>
              </a:extLst>
            </p:cNvPr>
            <p:cNvSpPr/>
            <p:nvPr/>
          </p:nvSpPr>
          <p:spPr>
            <a:xfrm>
              <a:off x="3501850" y="1466133"/>
              <a:ext cx="2140299" cy="769441"/>
            </a:xfrm>
            <a:prstGeom prst="chevron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Arrow: Chevron 31">
              <a:extLst>
                <a:ext uri="{FF2B5EF4-FFF2-40B4-BE49-F238E27FC236}">
                  <a16:creationId xmlns:a16="http://schemas.microsoft.com/office/drawing/2014/main" id="{A99DD732-A8EA-4959-A57D-37721B0A6DF9}"/>
                </a:ext>
              </a:extLst>
            </p:cNvPr>
            <p:cNvSpPr/>
            <p:nvPr/>
          </p:nvSpPr>
          <p:spPr>
            <a:xfrm>
              <a:off x="5749332" y="1466133"/>
              <a:ext cx="2140299" cy="769441"/>
            </a:xfrm>
            <a:prstGeom prst="chevron">
              <a:avLst/>
            </a:prstGeom>
            <a:solidFill>
              <a:srgbClr val="FFCD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13691F4-8A71-4911-91FB-3403BF43542D}"/>
                </a:ext>
              </a:extLst>
            </p:cNvPr>
            <p:cNvSpPr txBox="1"/>
            <p:nvPr/>
          </p:nvSpPr>
          <p:spPr>
            <a:xfrm>
              <a:off x="1842083" y="1589243"/>
              <a:ext cx="11824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What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DA85588-34BA-4A9E-9EBE-2A0E7A0B539C}"/>
                </a:ext>
              </a:extLst>
            </p:cNvPr>
            <p:cNvSpPr txBox="1"/>
            <p:nvPr/>
          </p:nvSpPr>
          <p:spPr>
            <a:xfrm>
              <a:off x="4193495" y="1589243"/>
              <a:ext cx="11824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Why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519F72C-04FB-4E0B-A5B5-0CFE3D2722CD}"/>
                </a:ext>
              </a:extLst>
            </p:cNvPr>
            <p:cNvSpPr txBox="1"/>
            <p:nvPr/>
          </p:nvSpPr>
          <p:spPr>
            <a:xfrm>
              <a:off x="6152924" y="1620020"/>
              <a:ext cx="16630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Hypothesis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4520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1FEACDF-85AC-40C1-8B78-82A7DB632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42" y="85831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Aim 3: </a:t>
            </a:r>
            <a:r>
              <a:rPr lang="en-US" sz="2800" dirty="0"/>
              <a:t>Experimentally determine protein-protein interactions of WT and </a:t>
            </a:r>
            <a:r>
              <a:rPr lang="en-US" sz="2800" dirty="0">
                <a:solidFill>
                  <a:srgbClr val="7030A0"/>
                </a:solidFill>
              </a:rPr>
              <a:t>R1587H</a:t>
            </a:r>
            <a:r>
              <a:rPr lang="en-US" sz="2800" dirty="0">
                <a:solidFill>
                  <a:srgbClr val="FF0000"/>
                </a:solidFill>
              </a:rPr>
              <a:t> LCT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25D872-DE3C-4452-933C-35F78B926596}"/>
              </a:ext>
            </a:extLst>
          </p:cNvPr>
          <p:cNvSpPr txBox="1"/>
          <p:nvPr/>
        </p:nvSpPr>
        <p:spPr>
          <a:xfrm>
            <a:off x="397042" y="5991726"/>
            <a:ext cx="8364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Approach: </a:t>
            </a:r>
            <a:r>
              <a:rPr lang="en-US" sz="2000" dirty="0"/>
              <a:t>Use mammalian two-hybrid system to identify protein-protein interactions and sort according to GO terms</a:t>
            </a:r>
            <a:endParaRPr lang="en-US" sz="2400" dirty="0"/>
          </a:p>
        </p:txBody>
      </p:sp>
      <p:pic>
        <p:nvPicPr>
          <p:cNvPr id="17410" name="Picture 2" descr="Image result for two-hybrid system">
            <a:hlinkClick r:id="rId2"/>
            <a:extLst>
              <a:ext uri="{FF2B5EF4-FFF2-40B4-BE49-F238E27FC236}">
                <a16:creationId xmlns:a16="http://schemas.microsoft.com/office/drawing/2014/main" id="{C1D8B16E-E189-45C2-A175-B0A27D7B3A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9" t="35413" r="33517" b="45163"/>
          <a:stretch/>
        </p:blipFill>
        <p:spPr bwMode="auto">
          <a:xfrm>
            <a:off x="503162" y="3343091"/>
            <a:ext cx="3642561" cy="98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F15C4BF-6C37-47A4-92EB-AAC7107315B0}"/>
              </a:ext>
            </a:extLst>
          </p:cNvPr>
          <p:cNvGrpSpPr/>
          <p:nvPr/>
        </p:nvGrpSpPr>
        <p:grpSpPr>
          <a:xfrm>
            <a:off x="550934" y="4325264"/>
            <a:ext cx="3642561" cy="877632"/>
            <a:chOff x="781050" y="3726829"/>
            <a:chExt cx="3642561" cy="877632"/>
          </a:xfrm>
        </p:grpSpPr>
        <p:pic>
          <p:nvPicPr>
            <p:cNvPr id="10" name="Picture 2" descr="Image result for two-hybrid system">
              <a:hlinkClick r:id="rId2"/>
              <a:extLst>
                <a:ext uri="{FF2B5EF4-FFF2-40B4-BE49-F238E27FC236}">
                  <a16:creationId xmlns:a16="http://schemas.microsoft.com/office/drawing/2014/main" id="{6FCFAD96-A8B3-40D4-B1D4-AE04AC9FEBF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9" t="72667" r="33517" b="9976"/>
            <a:stretch/>
          </p:blipFill>
          <p:spPr bwMode="auto">
            <a:xfrm>
              <a:off x="781050" y="3726829"/>
              <a:ext cx="3642561" cy="877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E14E8F7-97BF-4264-AF4B-638EFBCA301F}"/>
                </a:ext>
              </a:extLst>
            </p:cNvPr>
            <p:cNvSpPr txBox="1"/>
            <p:nvPr/>
          </p:nvSpPr>
          <p:spPr>
            <a:xfrm>
              <a:off x="3308878" y="4160083"/>
              <a:ext cx="666130" cy="2393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gene</a:t>
              </a:r>
            </a:p>
          </p:txBody>
        </p:sp>
      </p:grpSp>
      <p:pic>
        <p:nvPicPr>
          <p:cNvPr id="17412" name="Picture 4" descr="Picture">
            <a:hlinkClick r:id="rId4"/>
            <a:extLst>
              <a:ext uri="{FF2B5EF4-FFF2-40B4-BE49-F238E27FC236}">
                <a16:creationId xmlns:a16="http://schemas.microsoft.com/office/drawing/2014/main" id="{2AF2C891-D6EC-4DF3-814E-274CFC4F4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803" y="2747853"/>
            <a:ext cx="4661496" cy="28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1C40145-F1C6-451F-B955-71A849423A9C}"/>
              </a:ext>
            </a:extLst>
          </p:cNvPr>
          <p:cNvGrpSpPr/>
          <p:nvPr/>
        </p:nvGrpSpPr>
        <p:grpSpPr>
          <a:xfrm>
            <a:off x="1254368" y="1466133"/>
            <a:ext cx="6635263" cy="769441"/>
            <a:chOff x="1254368" y="1466133"/>
            <a:chExt cx="6635263" cy="769441"/>
          </a:xfrm>
        </p:grpSpPr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5F6DA202-69DD-49D3-B956-1D0F925A6551}"/>
                </a:ext>
              </a:extLst>
            </p:cNvPr>
            <p:cNvSpPr/>
            <p:nvPr/>
          </p:nvSpPr>
          <p:spPr>
            <a:xfrm>
              <a:off x="1254368" y="1466133"/>
              <a:ext cx="2140299" cy="769441"/>
            </a:xfrm>
            <a:prstGeom prst="chevron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79612CC4-B3C7-455A-AB07-31CFF92110B4}"/>
                </a:ext>
              </a:extLst>
            </p:cNvPr>
            <p:cNvSpPr/>
            <p:nvPr/>
          </p:nvSpPr>
          <p:spPr>
            <a:xfrm>
              <a:off x="3501850" y="1466133"/>
              <a:ext cx="2140299" cy="769441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63180623-D8DE-4E43-9AC5-F4FDF4F5C494}"/>
                </a:ext>
              </a:extLst>
            </p:cNvPr>
            <p:cNvSpPr/>
            <p:nvPr/>
          </p:nvSpPr>
          <p:spPr>
            <a:xfrm>
              <a:off x="5749332" y="1466133"/>
              <a:ext cx="2140299" cy="769441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4E72C3-AC0B-4712-BFB2-793F4312DDA6}"/>
                </a:ext>
              </a:extLst>
            </p:cNvPr>
            <p:cNvSpPr txBox="1"/>
            <p:nvPr/>
          </p:nvSpPr>
          <p:spPr>
            <a:xfrm>
              <a:off x="1842083" y="1589243"/>
              <a:ext cx="11824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What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5EFBF1A-73D5-4C4D-8CFA-A77D26120F7F}"/>
                </a:ext>
              </a:extLst>
            </p:cNvPr>
            <p:cNvSpPr txBox="1"/>
            <p:nvPr/>
          </p:nvSpPr>
          <p:spPr>
            <a:xfrm>
              <a:off x="4193495" y="1589243"/>
              <a:ext cx="11824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Why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B124F1B-5E34-427A-B312-D278E43FBBE8}"/>
                </a:ext>
              </a:extLst>
            </p:cNvPr>
            <p:cNvSpPr txBox="1"/>
            <p:nvPr/>
          </p:nvSpPr>
          <p:spPr>
            <a:xfrm>
              <a:off x="6152924" y="1620020"/>
              <a:ext cx="16630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Hypothesis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6004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E25D872-DE3C-4452-933C-35F78B926596}"/>
              </a:ext>
            </a:extLst>
          </p:cNvPr>
          <p:cNvSpPr txBox="1"/>
          <p:nvPr/>
        </p:nvSpPr>
        <p:spPr>
          <a:xfrm>
            <a:off x="397042" y="5811632"/>
            <a:ext cx="8364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Rationale: </a:t>
            </a:r>
            <a:r>
              <a:rPr lang="en-US" sz="2000" dirty="0"/>
              <a:t>Create first experimentally determined interaction network for </a:t>
            </a:r>
            <a:r>
              <a:rPr lang="en-US" sz="2000" dirty="0">
                <a:solidFill>
                  <a:srgbClr val="FF0000"/>
                </a:solidFill>
              </a:rPr>
              <a:t>LCT</a:t>
            </a:r>
            <a:r>
              <a:rPr lang="en-US" sz="2000" dirty="0"/>
              <a:t> and determine which protein-protein interactions inhibited by </a:t>
            </a:r>
            <a:r>
              <a:rPr lang="en-US" sz="2000" dirty="0">
                <a:solidFill>
                  <a:srgbClr val="7030A0"/>
                </a:solidFill>
              </a:rPr>
              <a:t>R1587H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4" name="Picture 4" descr="Picture">
            <a:hlinkClick r:id="rId2"/>
            <a:extLst>
              <a:ext uri="{FF2B5EF4-FFF2-40B4-BE49-F238E27FC236}">
                <a16:creationId xmlns:a16="http://schemas.microsoft.com/office/drawing/2014/main" id="{59F83E23-CD22-4978-B54B-F92733E32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2" y="2863009"/>
            <a:ext cx="4114003" cy="252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Image result for protein protein docking">
            <a:hlinkClick r:id="rId4"/>
            <a:extLst>
              <a:ext uri="{FF2B5EF4-FFF2-40B4-BE49-F238E27FC236}">
                <a16:creationId xmlns:a16="http://schemas.microsoft.com/office/drawing/2014/main" id="{ACE875E2-6FAE-48BC-82BF-31D91B95B6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" t="2775" r="3663" b="9148"/>
          <a:stretch/>
        </p:blipFill>
        <p:spPr bwMode="auto">
          <a:xfrm>
            <a:off x="4226065" y="3268032"/>
            <a:ext cx="4733973" cy="144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4813B4-F585-455C-B7FC-6F61BDBDE70F}"/>
              </a:ext>
            </a:extLst>
          </p:cNvPr>
          <p:cNvSpPr/>
          <p:nvPr/>
        </p:nvSpPr>
        <p:spPr>
          <a:xfrm>
            <a:off x="6600994" y="3360734"/>
            <a:ext cx="833737" cy="1100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DED7B329-DE92-4D9C-AEEC-5B128FB29DB4}"/>
              </a:ext>
            </a:extLst>
          </p:cNvPr>
          <p:cNvSpPr/>
          <p:nvPr/>
        </p:nvSpPr>
        <p:spPr>
          <a:xfrm>
            <a:off x="6667628" y="3746327"/>
            <a:ext cx="858755" cy="2767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F9606C-9582-42AE-A8FC-CA73DB23055D}"/>
              </a:ext>
            </a:extLst>
          </p:cNvPr>
          <p:cNvSpPr txBox="1"/>
          <p:nvPr/>
        </p:nvSpPr>
        <p:spPr>
          <a:xfrm>
            <a:off x="6774115" y="2786531"/>
            <a:ext cx="633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/>
              <a:t>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C81653-7C51-47C3-8D4F-B489AD70AD07}"/>
              </a:ext>
            </a:extLst>
          </p:cNvPr>
          <p:cNvSpPr txBox="1">
            <a:spLocks/>
          </p:cNvSpPr>
          <p:nvPr/>
        </p:nvSpPr>
        <p:spPr>
          <a:xfrm>
            <a:off x="397042" y="9683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+mn-lt"/>
              </a:rPr>
              <a:t>Aim 3: </a:t>
            </a:r>
            <a:r>
              <a:rPr lang="en-US" sz="2800" dirty="0"/>
              <a:t>Experimentally determine protein-protein interactions of WT and </a:t>
            </a:r>
            <a:r>
              <a:rPr lang="en-US" sz="2800" dirty="0">
                <a:solidFill>
                  <a:srgbClr val="7030A0"/>
                </a:solidFill>
              </a:rPr>
              <a:t>R1587H</a:t>
            </a:r>
            <a:r>
              <a:rPr lang="en-US" sz="2800" dirty="0">
                <a:solidFill>
                  <a:srgbClr val="FF0000"/>
                </a:solidFill>
              </a:rPr>
              <a:t> LCT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E044443-0974-4611-BE53-D3D29754D6CA}"/>
              </a:ext>
            </a:extLst>
          </p:cNvPr>
          <p:cNvGrpSpPr/>
          <p:nvPr/>
        </p:nvGrpSpPr>
        <p:grpSpPr>
          <a:xfrm>
            <a:off x="1254368" y="1466133"/>
            <a:ext cx="6635263" cy="769441"/>
            <a:chOff x="1254368" y="1466133"/>
            <a:chExt cx="6635263" cy="769441"/>
          </a:xfrm>
        </p:grpSpPr>
        <p:sp>
          <p:nvSpPr>
            <p:cNvPr id="11" name="Arrow: Chevron 10">
              <a:extLst>
                <a:ext uri="{FF2B5EF4-FFF2-40B4-BE49-F238E27FC236}">
                  <a16:creationId xmlns:a16="http://schemas.microsoft.com/office/drawing/2014/main" id="{85DC7EA7-82D1-435E-AA63-0D06C6517F77}"/>
                </a:ext>
              </a:extLst>
            </p:cNvPr>
            <p:cNvSpPr/>
            <p:nvPr/>
          </p:nvSpPr>
          <p:spPr>
            <a:xfrm>
              <a:off x="1254368" y="1466133"/>
              <a:ext cx="2140299" cy="769441"/>
            </a:xfrm>
            <a:prstGeom prst="chevron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814B22F2-FDFA-4733-8A49-00EC4C7CBEE6}"/>
                </a:ext>
              </a:extLst>
            </p:cNvPr>
            <p:cNvSpPr/>
            <p:nvPr/>
          </p:nvSpPr>
          <p:spPr>
            <a:xfrm>
              <a:off x="3501850" y="1466133"/>
              <a:ext cx="2140299" cy="769441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0D4AD60D-1974-4C6D-A3EA-60439B0DA8D9}"/>
                </a:ext>
              </a:extLst>
            </p:cNvPr>
            <p:cNvSpPr/>
            <p:nvPr/>
          </p:nvSpPr>
          <p:spPr>
            <a:xfrm>
              <a:off x="5749332" y="1466133"/>
              <a:ext cx="2140299" cy="769441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9C235BE-BC4E-4041-A8E0-0A404E028D5B}"/>
                </a:ext>
              </a:extLst>
            </p:cNvPr>
            <p:cNvSpPr txBox="1"/>
            <p:nvPr/>
          </p:nvSpPr>
          <p:spPr>
            <a:xfrm>
              <a:off x="1842083" y="1589243"/>
              <a:ext cx="11824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What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3D80B4-1C8E-41EC-93D7-D1E355423E3E}"/>
                </a:ext>
              </a:extLst>
            </p:cNvPr>
            <p:cNvSpPr txBox="1"/>
            <p:nvPr/>
          </p:nvSpPr>
          <p:spPr>
            <a:xfrm>
              <a:off x="4193495" y="1589243"/>
              <a:ext cx="11824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Why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9B610B6-DDBB-4484-BDD9-3CD6899AE8EE}"/>
                </a:ext>
              </a:extLst>
            </p:cNvPr>
            <p:cNvSpPr txBox="1"/>
            <p:nvPr/>
          </p:nvSpPr>
          <p:spPr>
            <a:xfrm>
              <a:off x="6152924" y="1620020"/>
              <a:ext cx="16630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Hypothesis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8930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E25D872-DE3C-4452-933C-35F78B926596}"/>
              </a:ext>
            </a:extLst>
          </p:cNvPr>
          <p:cNvSpPr txBox="1"/>
          <p:nvPr/>
        </p:nvSpPr>
        <p:spPr>
          <a:xfrm>
            <a:off x="397042" y="5874085"/>
            <a:ext cx="8364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Hypothesis: </a:t>
            </a:r>
            <a:r>
              <a:rPr lang="en-US" sz="2000" dirty="0"/>
              <a:t>Interaction network will involve carbohydrate metabolism proteins and </a:t>
            </a:r>
            <a:r>
              <a:rPr lang="en-US" sz="2000" dirty="0">
                <a:solidFill>
                  <a:srgbClr val="7030A0"/>
                </a:solidFill>
              </a:rPr>
              <a:t>R1587H</a:t>
            </a:r>
            <a:r>
              <a:rPr lang="en-US" sz="2000" dirty="0"/>
              <a:t> will interrupt many of these interactions</a:t>
            </a:r>
            <a:endParaRPr lang="en-US" sz="2400" dirty="0"/>
          </a:p>
        </p:txBody>
      </p:sp>
      <p:pic>
        <p:nvPicPr>
          <p:cNvPr id="4" name="Picture 4" descr="Picture">
            <a:hlinkClick r:id="rId2"/>
            <a:extLst>
              <a:ext uri="{FF2B5EF4-FFF2-40B4-BE49-F238E27FC236}">
                <a16:creationId xmlns:a16="http://schemas.microsoft.com/office/drawing/2014/main" id="{4AB6424D-B16C-43B7-B492-3D80A28C8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2" y="2863009"/>
            <a:ext cx="4114003" cy="252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A010D59E-383F-4B96-9BE0-86822E2E20B4}"/>
              </a:ext>
            </a:extLst>
          </p:cNvPr>
          <p:cNvSpPr/>
          <p:nvPr/>
        </p:nvSpPr>
        <p:spPr>
          <a:xfrm>
            <a:off x="1254368" y="2863009"/>
            <a:ext cx="3219879" cy="2748059"/>
          </a:xfrm>
          <a:prstGeom prst="mathMultiply">
            <a:avLst/>
          </a:prstGeom>
          <a:solidFill>
            <a:srgbClr val="FF0000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EA4EF88-85CE-493C-828B-9B9967241EC1}"/>
              </a:ext>
            </a:extLst>
          </p:cNvPr>
          <p:cNvSpPr txBox="1">
            <a:spLocks/>
          </p:cNvSpPr>
          <p:nvPr/>
        </p:nvSpPr>
        <p:spPr>
          <a:xfrm>
            <a:off x="397042" y="11120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+mn-lt"/>
              </a:rPr>
              <a:t>Aim 3: </a:t>
            </a:r>
            <a:r>
              <a:rPr lang="en-US" sz="2800" dirty="0"/>
              <a:t>Experimentally determine protein-protein interactions of WT and </a:t>
            </a:r>
            <a:r>
              <a:rPr lang="en-US" sz="2800" dirty="0">
                <a:solidFill>
                  <a:srgbClr val="7030A0"/>
                </a:solidFill>
              </a:rPr>
              <a:t>R1587H</a:t>
            </a:r>
            <a:r>
              <a:rPr lang="en-US" sz="2800" dirty="0">
                <a:solidFill>
                  <a:srgbClr val="FF0000"/>
                </a:solidFill>
              </a:rPr>
              <a:t> LCT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2" descr="Image result for protein protein docking">
            <a:hlinkClick r:id="rId4"/>
            <a:extLst>
              <a:ext uri="{FF2B5EF4-FFF2-40B4-BE49-F238E27FC236}">
                <a16:creationId xmlns:a16="http://schemas.microsoft.com/office/drawing/2014/main" id="{0298CCC5-E9BD-4340-9304-4BCD387E59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" t="2775" r="3663" b="9148"/>
          <a:stretch/>
        </p:blipFill>
        <p:spPr bwMode="auto">
          <a:xfrm>
            <a:off x="4226065" y="3268032"/>
            <a:ext cx="4733973" cy="144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5C44113-2A93-4003-A384-D02D7C626FD0}"/>
              </a:ext>
            </a:extLst>
          </p:cNvPr>
          <p:cNvSpPr/>
          <p:nvPr/>
        </p:nvSpPr>
        <p:spPr>
          <a:xfrm>
            <a:off x="6593051" y="3404311"/>
            <a:ext cx="757989" cy="1100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0246AAB-200C-4CB3-B960-F6C8A6CA8489}"/>
              </a:ext>
            </a:extLst>
          </p:cNvPr>
          <p:cNvSpPr/>
          <p:nvPr/>
        </p:nvSpPr>
        <p:spPr>
          <a:xfrm>
            <a:off x="6669375" y="3851991"/>
            <a:ext cx="858755" cy="2767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678775C4-EF6A-40B5-926A-2B055CADB286}"/>
              </a:ext>
            </a:extLst>
          </p:cNvPr>
          <p:cNvSpPr/>
          <p:nvPr/>
        </p:nvSpPr>
        <p:spPr>
          <a:xfrm>
            <a:off x="6575378" y="3440034"/>
            <a:ext cx="1046748" cy="110063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5405FF-5560-4FB8-83B2-167D548554B5}"/>
              </a:ext>
            </a:extLst>
          </p:cNvPr>
          <p:cNvGrpSpPr/>
          <p:nvPr/>
        </p:nvGrpSpPr>
        <p:grpSpPr>
          <a:xfrm>
            <a:off x="1254368" y="1466133"/>
            <a:ext cx="6635263" cy="769441"/>
            <a:chOff x="1254368" y="1466133"/>
            <a:chExt cx="6635263" cy="769441"/>
          </a:xfrm>
        </p:grpSpPr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692A2202-6073-4BAE-A06E-0B69D4EBA77E}"/>
                </a:ext>
              </a:extLst>
            </p:cNvPr>
            <p:cNvSpPr/>
            <p:nvPr/>
          </p:nvSpPr>
          <p:spPr>
            <a:xfrm>
              <a:off x="1254368" y="1466133"/>
              <a:ext cx="2140299" cy="769441"/>
            </a:xfrm>
            <a:prstGeom prst="chevron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DDA0F377-24E5-4855-9246-D2E3243F26C2}"/>
                </a:ext>
              </a:extLst>
            </p:cNvPr>
            <p:cNvSpPr/>
            <p:nvPr/>
          </p:nvSpPr>
          <p:spPr>
            <a:xfrm>
              <a:off x="3501850" y="1466133"/>
              <a:ext cx="2140299" cy="769441"/>
            </a:xfrm>
            <a:prstGeom prst="chevr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Arrow: Chevron 15">
              <a:extLst>
                <a:ext uri="{FF2B5EF4-FFF2-40B4-BE49-F238E27FC236}">
                  <a16:creationId xmlns:a16="http://schemas.microsoft.com/office/drawing/2014/main" id="{8315BDB1-B5D4-4F34-A8EC-9E11443A7096}"/>
                </a:ext>
              </a:extLst>
            </p:cNvPr>
            <p:cNvSpPr/>
            <p:nvPr/>
          </p:nvSpPr>
          <p:spPr>
            <a:xfrm>
              <a:off x="5749332" y="1466133"/>
              <a:ext cx="2140299" cy="769441"/>
            </a:xfrm>
            <a:prstGeom prst="chevron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1C04483-458D-4743-AFC5-1BF51218E9FC}"/>
                </a:ext>
              </a:extLst>
            </p:cNvPr>
            <p:cNvSpPr txBox="1"/>
            <p:nvPr/>
          </p:nvSpPr>
          <p:spPr>
            <a:xfrm>
              <a:off x="1842083" y="1589243"/>
              <a:ext cx="11824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What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968DF93-49B4-4D47-98C2-86F4D18AC71F}"/>
                </a:ext>
              </a:extLst>
            </p:cNvPr>
            <p:cNvSpPr txBox="1"/>
            <p:nvPr/>
          </p:nvSpPr>
          <p:spPr>
            <a:xfrm>
              <a:off x="4193495" y="1589243"/>
              <a:ext cx="11824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Why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11BD24-543F-40F8-8852-9D55225B0366}"/>
                </a:ext>
              </a:extLst>
            </p:cNvPr>
            <p:cNvSpPr txBox="1"/>
            <p:nvPr/>
          </p:nvSpPr>
          <p:spPr>
            <a:xfrm>
              <a:off x="6152924" y="1620020"/>
              <a:ext cx="16630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Hypothesis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695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08BFE-07B7-4768-9AEC-D751DF719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63" y="148131"/>
            <a:ext cx="7886700" cy="132556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4FFF55-49E4-4B4A-8CE3-6AFF5FDFD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7701" y="1305017"/>
            <a:ext cx="4937649" cy="49900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CLD is a disease caused by lack of lactase (</a:t>
            </a:r>
            <a:r>
              <a:rPr lang="en-US" sz="2400" dirty="0">
                <a:solidFill>
                  <a:srgbClr val="FF0000"/>
                </a:solidFill>
              </a:rPr>
              <a:t>LCT</a:t>
            </a:r>
            <a:r>
              <a:rPr lang="en-US" sz="2400" dirty="0"/>
              <a:t>) functional enzyme resulting in inability to digest lactose leading to diarrhea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It is unknown how missense mutations in the C-terminal glycosyl-hydrolase family domain lead to CLD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Phylogenomic, transcriptomic, and proteomic techniques will be used to study the functional contribution of </a:t>
            </a:r>
            <a:r>
              <a:rPr lang="en-US" sz="2400" dirty="0">
                <a:solidFill>
                  <a:srgbClr val="7030A0"/>
                </a:solidFill>
              </a:rPr>
              <a:t>R1587H</a:t>
            </a:r>
            <a:r>
              <a:rPr lang="en-US" sz="2400" dirty="0"/>
              <a:t> to </a:t>
            </a:r>
            <a:r>
              <a:rPr lang="en-US" sz="2400" dirty="0">
                <a:solidFill>
                  <a:srgbClr val="FF0000"/>
                </a:solidFill>
              </a:rPr>
              <a:t>LCT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F77EBB-2255-47B1-90B3-0DB48449B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1473694"/>
            <a:ext cx="2070162" cy="1256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7CD275-9505-4452-8DA2-99FCF526E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01" y="3159210"/>
            <a:ext cx="2070162" cy="1375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4A4569-20F0-46A2-96D6-E8113D1AF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01" y="4964074"/>
            <a:ext cx="2070162" cy="13310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9396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08BFE-07B7-4768-9AEC-D751DF719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363" y="148131"/>
            <a:ext cx="78867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Future Directions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14FFF55-49E4-4B4A-8CE3-6AFF5FDFD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28948" y="2900119"/>
            <a:ext cx="3710866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Develop treatment for CLD</a:t>
            </a:r>
          </a:p>
        </p:txBody>
      </p:sp>
      <p:pic>
        <p:nvPicPr>
          <p:cNvPr id="3074" name="Picture 2" descr="just-the-straight-facts-1-1024x1024-unq">
            <a:hlinkClick r:id="rId2"/>
            <a:extLst>
              <a:ext uri="{FF2B5EF4-FFF2-40B4-BE49-F238E27FC236}">
                <a16:creationId xmlns:a16="http://schemas.microsoft.com/office/drawing/2014/main" id="{6EC3D412-4585-4A72-AC55-DA3881A5F3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3" t="11044" b="27851"/>
          <a:stretch/>
        </p:blipFill>
        <p:spPr bwMode="auto">
          <a:xfrm>
            <a:off x="752937" y="1473694"/>
            <a:ext cx="4027359" cy="498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067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798A7-69C3-46C2-8396-4FCC31EA8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42" y="110476"/>
            <a:ext cx="8493446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What is congenital lactase deficiency (CLD)?</a:t>
            </a:r>
          </a:p>
        </p:txBody>
      </p:sp>
      <p:pic>
        <p:nvPicPr>
          <p:cNvPr id="1026" name="Picture 2" descr="Milk and cheese">
            <a:hlinkClick r:id="rId2"/>
            <a:extLst>
              <a:ext uri="{FF2B5EF4-FFF2-40B4-BE49-F238E27FC236}">
                <a16:creationId xmlns:a16="http://schemas.microsoft.com/office/drawing/2014/main" id="{3856A848-DBA4-4FE4-B5EE-91BDCAF06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13" y="1138941"/>
            <a:ext cx="3556452" cy="266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melly Baby Diaper Cartoon drawing">
            <a:hlinkClick r:id="rId4"/>
            <a:extLst>
              <a:ext uri="{FF2B5EF4-FFF2-40B4-BE49-F238E27FC236}">
                <a16:creationId xmlns:a16="http://schemas.microsoft.com/office/drawing/2014/main" id="{77DF377D-F13E-45B4-8FCF-E2B90ECB3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085" y="1803989"/>
            <a:ext cx="3137377" cy="313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carolina.com/images/teacher-resources/items/large/lactoseintolerance_diagram.jpg">
            <a:hlinkClick r:id="rId6"/>
            <a:extLst>
              <a:ext uri="{FF2B5EF4-FFF2-40B4-BE49-F238E27FC236}">
                <a16:creationId xmlns:a16="http://schemas.microsoft.com/office/drawing/2014/main" id="{6D1CA610-EB55-4DB5-8CD7-48B1C22A5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13" y="3930263"/>
            <a:ext cx="4358438" cy="207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B164A6-1E6A-4D68-88C3-E29E1D21BC3E}"/>
              </a:ext>
            </a:extLst>
          </p:cNvPr>
          <p:cNvSpPr txBox="1"/>
          <p:nvPr/>
        </p:nvSpPr>
        <p:spPr>
          <a:xfrm>
            <a:off x="397042" y="5991726"/>
            <a:ext cx="836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CLD patients cannot digest lactose, resulting in diarrhea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85FFED-04AC-4F9A-A3E8-23258878F1B0}"/>
              </a:ext>
            </a:extLst>
          </p:cNvPr>
          <p:cNvSpPr/>
          <p:nvPr/>
        </p:nvSpPr>
        <p:spPr>
          <a:xfrm>
            <a:off x="3151573" y="3979826"/>
            <a:ext cx="2581012" cy="1962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0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1.medicalnewstoday.com/content/images/articles/323/323073/dairy-products.jpg">
            <a:hlinkClick r:id="rId2"/>
            <a:extLst>
              <a:ext uri="{FF2B5EF4-FFF2-40B4-BE49-F238E27FC236}">
                <a16:creationId xmlns:a16="http://schemas.microsoft.com/office/drawing/2014/main" id="{1552C836-4AB8-46C5-8F4D-AB0156B01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r="9144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ABC76A-2A33-43B9-A2ED-9A503AE0A502}"/>
              </a:ext>
            </a:extLst>
          </p:cNvPr>
          <p:cNvSpPr/>
          <p:nvPr/>
        </p:nvSpPr>
        <p:spPr>
          <a:xfrm>
            <a:off x="0" y="0"/>
            <a:ext cx="9144000" cy="1020932"/>
          </a:xfrm>
          <a:prstGeom prst="rect">
            <a:avLst/>
          </a:prstGeom>
          <a:solidFill>
            <a:srgbClr val="332D2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3CB72C-CBAC-402B-AADA-19D2CCFA7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1195" y="1"/>
            <a:ext cx="3561610" cy="102093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+mn-lt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66384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02FD-90D4-45EF-AA60-2ADD7D6AA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FF9159-F281-47A4-B815-673B45CA6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0" dirty="0"/>
              <a:t>Genetics Home Reference (2019). Lactose Intolerance. U.S. National Library of Medicine. Retrieved from </a:t>
            </a:r>
            <a:r>
              <a:rPr lang="en-US" sz="1400" b="0" dirty="0">
                <a:hlinkClick r:id="rId2"/>
              </a:rPr>
              <a:t>https://ghr.nlm.nih.gov/condition/lactose-intolerance#genes</a:t>
            </a:r>
            <a:endParaRPr lang="en-US" sz="1400" b="0" dirty="0"/>
          </a:p>
          <a:p>
            <a:pPr marL="0" indent="0">
              <a:buNone/>
            </a:pPr>
            <a:r>
              <a:rPr lang="en-US" sz="1400" b="0" dirty="0" err="1"/>
              <a:t>Diekmann</a:t>
            </a:r>
            <a:r>
              <a:rPr lang="en-US" sz="1400" b="0" dirty="0"/>
              <a:t>, L et al. (2015, March). Congenital lactose intolerance is triggered by severe mutations on both alleles of the lactase gene. BMC Gastroenterology. Retrieved from </a:t>
            </a:r>
            <a:r>
              <a:rPr lang="en-US" sz="1400" b="0" dirty="0">
                <a:hlinkClick r:id="rId3"/>
              </a:rPr>
              <a:t>bmcgastroenterol.biomedcentral.com/articles/10.1186/s12876-015-0261-y</a:t>
            </a:r>
            <a:endParaRPr lang="en-US" sz="1400" b="0" dirty="0"/>
          </a:p>
          <a:p>
            <a:pPr marL="0" indent="0">
              <a:buNone/>
            </a:pPr>
            <a:r>
              <a:rPr lang="en-US" sz="1400" b="0" dirty="0" err="1"/>
              <a:t>Kuokkanen</a:t>
            </a:r>
            <a:r>
              <a:rPr lang="en-US" sz="1400" b="0" dirty="0"/>
              <a:t>, M. et. al. (2006, February). Mutations in the Translated Region of the Lactase Gene (LCT) Underlie Congenital Lactase Deficiency. American Journal on Human Genetics. Retrieved from </a:t>
            </a:r>
            <a:r>
              <a:rPr lang="en-US" sz="1400" b="0" u="sng" dirty="0">
                <a:hlinkClick r:id="rId4"/>
              </a:rPr>
              <a:t>https://www.sciencedirect.com/science/article/pii/S0002929707623647</a:t>
            </a:r>
            <a:endParaRPr lang="en-US" sz="1400" b="0" u="sng" dirty="0"/>
          </a:p>
          <a:p>
            <a:pPr marL="0" indent="0">
              <a:buNone/>
            </a:pPr>
            <a:r>
              <a:rPr lang="en-US" sz="1400" b="0" dirty="0"/>
              <a:t>Behrendt, M. et al. (2009, June). Impaired Trafficking and Subcellular Localization of a Mutant Lactase Associated with Congenital Lactase Deficiency. Gastroenterology. Retrieved from </a:t>
            </a:r>
            <a:r>
              <a:rPr lang="en-US" sz="1400" b="0" u="sng" dirty="0">
                <a:hlinkClick r:id="rId5"/>
              </a:rPr>
              <a:t>https://www.sciencedirect.com/science/article/pii/S0016508509001425</a:t>
            </a:r>
            <a:endParaRPr lang="en-US" sz="1400" b="0" dirty="0"/>
          </a:p>
          <a:p>
            <a:pPr marL="0" indent="0">
              <a:buNone/>
            </a:pPr>
            <a:r>
              <a:rPr lang="en-US" sz="1400" b="0" dirty="0"/>
              <a:t>Luo, Y. et al. (1997, February). Mammalian two-hybrid system: a complementary approach to the yeast two-hybrid system. Biotechniques. Retrieved from </a:t>
            </a:r>
            <a:r>
              <a:rPr lang="en-US" sz="1400" b="0" u="sng" dirty="0">
                <a:hlinkClick r:id="rId6"/>
              </a:rPr>
              <a:t>https://www.ncbi.nlm.nih.gov/pubmed/9043710</a:t>
            </a:r>
            <a:endParaRPr lang="en-US" sz="1400" b="0" dirty="0"/>
          </a:p>
          <a:p>
            <a:pPr marL="0" indent="0">
              <a:buNone/>
            </a:pPr>
            <a:r>
              <a:rPr lang="en-US" sz="1600" dirty="0"/>
              <a:t>*all images hyperlinked</a:t>
            </a:r>
          </a:p>
        </p:txBody>
      </p:sp>
    </p:spTree>
    <p:extLst>
      <p:ext uri="{BB962C8B-B14F-4D97-AF65-F5344CB8AC3E}">
        <p14:creationId xmlns:p14="http://schemas.microsoft.com/office/powerpoint/2010/main" val="2789389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E699-4471-4DB2-A63B-686BD7983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16" y="62343"/>
            <a:ext cx="7886700" cy="1325563"/>
          </a:xfrm>
        </p:spPr>
        <p:txBody>
          <a:bodyPr>
            <a:normAutofit/>
          </a:bodyPr>
          <a:lstStyle/>
          <a:p>
            <a:r>
              <a:rPr lang="en-US" sz="4200" dirty="0">
                <a:solidFill>
                  <a:srgbClr val="FF0000"/>
                </a:solidFill>
                <a:latin typeface="+mn-lt"/>
              </a:rPr>
              <a:t>LCT</a:t>
            </a:r>
            <a:r>
              <a:rPr lang="en-US" sz="4200" dirty="0">
                <a:latin typeface="+mn-lt"/>
              </a:rPr>
              <a:t> is associated with CLD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7247" y="3798916"/>
            <a:ext cx="2823906" cy="2926080"/>
            <a:chOff x="199064" y="3798916"/>
            <a:chExt cx="2823906" cy="2926080"/>
          </a:xfrm>
          <a:solidFill>
            <a:srgbClr val="A5A5A5"/>
          </a:solidFill>
        </p:grpSpPr>
        <p:sp>
          <p:nvSpPr>
            <p:cNvPr id="3" name="Flowchart: Alternate Process 2"/>
            <p:cNvSpPr/>
            <p:nvPr/>
          </p:nvSpPr>
          <p:spPr>
            <a:xfrm>
              <a:off x="199064" y="3798916"/>
              <a:ext cx="2823906" cy="2926080"/>
            </a:xfrm>
            <a:prstGeom prst="flowChartAlternate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9637" y="4621873"/>
              <a:ext cx="2422757" cy="1144471"/>
            </a:xfrm>
            <a:prstGeom prst="rect">
              <a:avLst/>
            </a:prstGeom>
            <a:grpFill/>
          </p:spPr>
        </p:pic>
        <p:sp>
          <p:nvSpPr>
            <p:cNvPr id="6" name="TextBox 5"/>
            <p:cNvSpPr txBox="1"/>
            <p:nvPr/>
          </p:nvSpPr>
          <p:spPr>
            <a:xfrm>
              <a:off x="335326" y="3965169"/>
              <a:ext cx="2551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Biological Process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9064" y="5766345"/>
              <a:ext cx="28239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Polysaccharide digestion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42510" y="3798916"/>
            <a:ext cx="2858979" cy="2926080"/>
            <a:chOff x="3153051" y="3798916"/>
            <a:chExt cx="2858979" cy="2926080"/>
          </a:xfrm>
          <a:solidFill>
            <a:srgbClr val="A5A5A5"/>
          </a:solidFill>
        </p:grpSpPr>
        <p:sp>
          <p:nvSpPr>
            <p:cNvPr id="28" name="Flowchart: Alternate Process 27"/>
            <p:cNvSpPr/>
            <p:nvPr/>
          </p:nvSpPr>
          <p:spPr>
            <a:xfrm>
              <a:off x="3153051" y="3798916"/>
              <a:ext cx="2823906" cy="2926080"/>
            </a:xfrm>
            <a:prstGeom prst="flowChartAlternate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6" descr="https://www.carolina.com/images/teacher-resources/items/large/lactoseintolerance_diagram.jpg">
              <a:hlinkClick r:id="rId3"/>
              <a:extLst>
                <a:ext uri="{FF2B5EF4-FFF2-40B4-BE49-F238E27FC236}">
                  <a16:creationId xmlns:a16="http://schemas.microsoft.com/office/drawing/2014/main" id="{71E9F516-9BAF-4D5D-8921-E57CD69BC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639" y="4621874"/>
              <a:ext cx="2405796" cy="1144471"/>
            </a:xfrm>
            <a:prstGeom prst="rect">
              <a:avLst/>
            </a:prstGeom>
            <a:grp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3257741" y="3965168"/>
              <a:ext cx="26846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Molecular Function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88124" y="5956649"/>
              <a:ext cx="28239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Lactase activity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071965" y="3798916"/>
            <a:ext cx="2858979" cy="2926080"/>
            <a:chOff x="6071965" y="3798916"/>
            <a:chExt cx="2858979" cy="2926080"/>
          </a:xfrm>
          <a:solidFill>
            <a:srgbClr val="A5A5A5"/>
          </a:solidFill>
        </p:grpSpPr>
        <p:sp>
          <p:nvSpPr>
            <p:cNvPr id="29" name="Flowchart: Alternate Process 28"/>
            <p:cNvSpPr/>
            <p:nvPr/>
          </p:nvSpPr>
          <p:spPr>
            <a:xfrm>
              <a:off x="6107038" y="3798916"/>
              <a:ext cx="2823906" cy="2926080"/>
            </a:xfrm>
            <a:prstGeom prst="flowChartAlternateProcess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6" descr="Picture">
              <a:hlinkClick r:id="rId5"/>
              <a:extLst>
                <a:ext uri="{FF2B5EF4-FFF2-40B4-BE49-F238E27FC236}">
                  <a16:creationId xmlns:a16="http://schemas.microsoft.com/office/drawing/2014/main" id="{3716EC37-5516-49D0-897B-023E397CB2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0147" y="4621469"/>
              <a:ext cx="2277687" cy="1145278"/>
            </a:xfrm>
            <a:prstGeom prst="rect">
              <a:avLst/>
            </a:prstGeom>
            <a:grp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6144445" y="3965167"/>
              <a:ext cx="27490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Cellular Component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071965" y="5951010"/>
              <a:ext cx="28239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Intestinal tract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-45656" y="1276686"/>
            <a:ext cx="9291465" cy="1766099"/>
            <a:chOff x="-7166" y="1662901"/>
            <a:chExt cx="9291465" cy="176609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D6F66F7-6EEA-47CD-A72E-490F6C84758F}"/>
                </a:ext>
              </a:extLst>
            </p:cNvPr>
            <p:cNvGrpSpPr/>
            <p:nvPr/>
          </p:nvGrpSpPr>
          <p:grpSpPr>
            <a:xfrm>
              <a:off x="-7166" y="1662901"/>
              <a:ext cx="9291465" cy="1766099"/>
              <a:chOff x="3041" y="2282117"/>
              <a:chExt cx="9291465" cy="1766099"/>
            </a:xfrm>
          </p:grpSpPr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921F076C-D757-47B1-9FE9-734C9431FB2F}"/>
                  </a:ext>
                </a:extLst>
              </p:cNvPr>
              <p:cNvGrpSpPr/>
              <p:nvPr/>
            </p:nvGrpSpPr>
            <p:grpSpPr>
              <a:xfrm>
                <a:off x="284085" y="2805340"/>
                <a:ext cx="8575829" cy="1242876"/>
                <a:chOff x="284085" y="2805340"/>
                <a:chExt cx="8575829" cy="1242876"/>
              </a:xfrm>
            </p:grpSpPr>
            <p:sp>
              <p:nvSpPr>
                <p:cNvPr id="45" name="Rectangle: Rounded Corners 8">
                  <a:extLst>
                    <a:ext uri="{FF2B5EF4-FFF2-40B4-BE49-F238E27FC236}">
                      <a16:creationId xmlns:a16="http://schemas.microsoft.com/office/drawing/2014/main" id="{6A957060-10C8-4069-9C1F-AB9CA82E978D}"/>
                    </a:ext>
                  </a:extLst>
                </p:cNvPr>
                <p:cNvSpPr/>
                <p:nvPr/>
              </p:nvSpPr>
              <p:spPr>
                <a:xfrm>
                  <a:off x="284085" y="2805343"/>
                  <a:ext cx="8575829" cy="1242873"/>
                </a:xfrm>
                <a:prstGeom prst="round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025B3051-7A1C-4047-8BE1-B81EC6AEB019}"/>
                    </a:ext>
                  </a:extLst>
                </p:cNvPr>
                <p:cNvSpPr/>
                <p:nvPr/>
              </p:nvSpPr>
              <p:spPr>
                <a:xfrm>
                  <a:off x="590364" y="2805343"/>
                  <a:ext cx="45719" cy="124287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6EF6D1D9-6B74-4145-98F5-208DF977D737}"/>
                    </a:ext>
                  </a:extLst>
                </p:cNvPr>
                <p:cNvSpPr/>
                <p:nvPr/>
              </p:nvSpPr>
              <p:spPr>
                <a:xfrm>
                  <a:off x="8449323" y="2805343"/>
                  <a:ext cx="208625" cy="1242873"/>
                </a:xfrm>
                <a:prstGeom prst="rect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: Rounded Corners 11">
                  <a:extLst>
                    <a:ext uri="{FF2B5EF4-FFF2-40B4-BE49-F238E27FC236}">
                      <a16:creationId xmlns:a16="http://schemas.microsoft.com/office/drawing/2014/main" id="{C1CF6E8E-458F-4A97-8A0B-8651E41FCA2D}"/>
                    </a:ext>
                  </a:extLst>
                </p:cNvPr>
                <p:cNvSpPr/>
                <p:nvPr/>
              </p:nvSpPr>
              <p:spPr>
                <a:xfrm>
                  <a:off x="772357" y="2805343"/>
                  <a:ext cx="1268176" cy="1242873"/>
                </a:xfrm>
                <a:prstGeom prst="roundRect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: Rounded Corners 12">
                  <a:extLst>
                    <a:ext uri="{FF2B5EF4-FFF2-40B4-BE49-F238E27FC236}">
                      <a16:creationId xmlns:a16="http://schemas.microsoft.com/office/drawing/2014/main" id="{9732BB79-FD92-490A-B729-5510F9C0BF1D}"/>
                    </a:ext>
                  </a:extLst>
                </p:cNvPr>
                <p:cNvSpPr/>
                <p:nvPr/>
              </p:nvSpPr>
              <p:spPr>
                <a:xfrm>
                  <a:off x="2225501" y="2805340"/>
                  <a:ext cx="1890795" cy="1242873"/>
                </a:xfrm>
                <a:prstGeom prst="roundRect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: Rounded Corners 13">
                  <a:extLst>
                    <a:ext uri="{FF2B5EF4-FFF2-40B4-BE49-F238E27FC236}">
                      <a16:creationId xmlns:a16="http://schemas.microsoft.com/office/drawing/2014/main" id="{C9D228F4-1DEB-4856-9636-29D219DAB629}"/>
                    </a:ext>
                  </a:extLst>
                </p:cNvPr>
                <p:cNvSpPr/>
                <p:nvPr/>
              </p:nvSpPr>
              <p:spPr>
                <a:xfrm>
                  <a:off x="4301264" y="2805341"/>
                  <a:ext cx="1890795" cy="1242873"/>
                </a:xfrm>
                <a:prstGeom prst="roundRect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: Rounded Corners 14">
                  <a:extLst>
                    <a:ext uri="{FF2B5EF4-FFF2-40B4-BE49-F238E27FC236}">
                      <a16:creationId xmlns:a16="http://schemas.microsoft.com/office/drawing/2014/main" id="{BEE977DD-09C0-4A86-981E-44019C919A57}"/>
                    </a:ext>
                  </a:extLst>
                </p:cNvPr>
                <p:cNvSpPr/>
                <p:nvPr/>
              </p:nvSpPr>
              <p:spPr>
                <a:xfrm>
                  <a:off x="6373560" y="2805340"/>
                  <a:ext cx="1890795" cy="1242873"/>
                </a:xfrm>
                <a:prstGeom prst="roundRect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695B93B-F7CA-4224-8935-9E5D262C88D8}"/>
                  </a:ext>
                </a:extLst>
              </p:cNvPr>
              <p:cNvSpPr txBox="1"/>
              <p:nvPr/>
            </p:nvSpPr>
            <p:spPr>
              <a:xfrm>
                <a:off x="3041" y="2282117"/>
                <a:ext cx="12517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</a:rPr>
                  <a:t>Signal sequence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B109D1B-8AEF-42CD-A09B-7C906AC3E843}"/>
                  </a:ext>
                </a:extLst>
              </p:cNvPr>
              <p:cNvSpPr txBox="1"/>
              <p:nvPr/>
            </p:nvSpPr>
            <p:spPr>
              <a:xfrm>
                <a:off x="7597206" y="2282117"/>
                <a:ext cx="16973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7030A0"/>
                    </a:solidFill>
                  </a:rPr>
                  <a:t>Transmembrane region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B109D1B-8AEF-42CD-A09B-7C906AC3E843}"/>
                </a:ext>
              </a:extLst>
            </p:cNvPr>
            <p:cNvSpPr txBox="1"/>
            <p:nvPr/>
          </p:nvSpPr>
          <p:spPr>
            <a:xfrm>
              <a:off x="3029643" y="1786011"/>
              <a:ext cx="3064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</a:rPr>
                <a:t>Glycosyl hydrolase family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973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D86D-E44C-4AE4-A178-7A6D266D0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4837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+mn-lt"/>
              </a:rPr>
              <a:t>LCT</a:t>
            </a:r>
            <a:r>
              <a:rPr lang="en-US" sz="4000" dirty="0">
                <a:latin typeface="+mn-lt"/>
              </a:rPr>
              <a:t> is well conserved in mammals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D7E03FC-E36B-44CD-91BD-51273E5784A5}"/>
              </a:ext>
            </a:extLst>
          </p:cNvPr>
          <p:cNvGrpSpPr/>
          <p:nvPr/>
        </p:nvGrpSpPr>
        <p:grpSpPr>
          <a:xfrm>
            <a:off x="66582" y="1370400"/>
            <a:ext cx="9010835" cy="4231410"/>
            <a:chOff x="0" y="1308950"/>
            <a:chExt cx="7974810" cy="339036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9B8F0C2-7571-4480-92C7-927F817A8AFE}"/>
                </a:ext>
              </a:extLst>
            </p:cNvPr>
            <p:cNvGrpSpPr/>
            <p:nvPr/>
          </p:nvGrpSpPr>
          <p:grpSpPr>
            <a:xfrm>
              <a:off x="0" y="1308950"/>
              <a:ext cx="7974810" cy="1634086"/>
              <a:chOff x="0" y="1308950"/>
              <a:chExt cx="7974810" cy="1634086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AC6ECE7-FCEE-4D46-9399-769D3E7859F5}"/>
                  </a:ext>
                </a:extLst>
              </p:cNvPr>
              <p:cNvGrpSpPr/>
              <p:nvPr/>
            </p:nvGrpSpPr>
            <p:grpSpPr>
              <a:xfrm>
                <a:off x="0" y="1308950"/>
                <a:ext cx="7974810" cy="1531904"/>
                <a:chOff x="0" y="1308950"/>
                <a:chExt cx="7974810" cy="1531904"/>
              </a:xfrm>
            </p:grpSpPr>
            <p:pic>
              <p:nvPicPr>
                <p:cNvPr id="5124" name="Picture 4" descr="Picture">
                  <a:extLst>
                    <a:ext uri="{FF2B5EF4-FFF2-40B4-BE49-F238E27FC236}">
                      <a16:creationId xmlns:a16="http://schemas.microsoft.com/office/drawing/2014/main" id="{98C78750-64E0-4C3E-B2DE-07839699F2E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" r="39903" b="66039"/>
                <a:stretch/>
              </p:blipFill>
              <p:spPr bwMode="auto">
                <a:xfrm>
                  <a:off x="0" y="1308950"/>
                  <a:ext cx="7974810" cy="15319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" name="Picture 6">
                  <a:hlinkClick r:id="rId3"/>
                  <a:extLst>
                    <a:ext uri="{FF2B5EF4-FFF2-40B4-BE49-F238E27FC236}">
                      <a16:creationId xmlns:a16="http://schemas.microsoft.com/office/drawing/2014/main" id="{931648F2-81E3-4CE8-BFB9-6469C8B858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b="35556"/>
                <a:stretch/>
              </p:blipFill>
              <p:spPr>
                <a:xfrm>
                  <a:off x="156615" y="1491450"/>
                  <a:ext cx="624620" cy="812402"/>
                </a:xfrm>
                <a:prstGeom prst="rect">
                  <a:avLst/>
                </a:prstGeom>
              </p:spPr>
            </p:pic>
          </p:grpSp>
          <p:pic>
            <p:nvPicPr>
              <p:cNvPr id="8" name="Picture 7">
                <a:hlinkClick r:id="rId5"/>
                <a:extLst>
                  <a:ext uri="{FF2B5EF4-FFF2-40B4-BE49-F238E27FC236}">
                    <a16:creationId xmlns:a16="http://schemas.microsoft.com/office/drawing/2014/main" id="{03139349-E72B-4C86-98AB-39DEEA153D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b="50981"/>
              <a:stretch/>
            </p:blipFill>
            <p:spPr>
              <a:xfrm>
                <a:off x="156615" y="2237148"/>
                <a:ext cx="750682" cy="705888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216E22B8-63F1-4F02-AE17-51E7B4BFF71C}"/>
                </a:ext>
              </a:extLst>
            </p:cNvPr>
            <p:cNvGrpSpPr/>
            <p:nvPr/>
          </p:nvGrpSpPr>
          <p:grpSpPr>
            <a:xfrm>
              <a:off x="0" y="2840854"/>
              <a:ext cx="7974810" cy="1858460"/>
              <a:chOff x="0" y="3489495"/>
              <a:chExt cx="7974810" cy="185846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203F9B0-C80B-4EE7-8E14-F13F282AA0B9}"/>
                  </a:ext>
                </a:extLst>
              </p:cNvPr>
              <p:cNvGrpSpPr/>
              <p:nvPr/>
            </p:nvGrpSpPr>
            <p:grpSpPr>
              <a:xfrm>
                <a:off x="0" y="3489495"/>
                <a:ext cx="7974810" cy="1797965"/>
                <a:chOff x="0" y="3489495"/>
                <a:chExt cx="7974810" cy="1797965"/>
              </a:xfrm>
            </p:grpSpPr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B40DAB07-591C-4941-8457-81119E954975}"/>
                    </a:ext>
                  </a:extLst>
                </p:cNvPr>
                <p:cNvGrpSpPr/>
                <p:nvPr/>
              </p:nvGrpSpPr>
              <p:grpSpPr>
                <a:xfrm>
                  <a:off x="0" y="3489495"/>
                  <a:ext cx="7974810" cy="1797965"/>
                  <a:chOff x="0" y="3489495"/>
                  <a:chExt cx="7974810" cy="1797965"/>
                </a:xfrm>
              </p:grpSpPr>
              <p:pic>
                <p:nvPicPr>
                  <p:cNvPr id="5" name="Picture 4" descr="Picture">
                    <a:extLst>
                      <a:ext uri="{FF2B5EF4-FFF2-40B4-BE49-F238E27FC236}">
                        <a16:creationId xmlns:a16="http://schemas.microsoft.com/office/drawing/2014/main" id="{A338BFAB-E504-4EFB-A6CA-FBDD8310D00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60550" r="39903" b="-409"/>
                  <a:stretch/>
                </p:blipFill>
                <p:spPr bwMode="auto">
                  <a:xfrm>
                    <a:off x="0" y="3489495"/>
                    <a:ext cx="7974810" cy="1797965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9" name="Picture 8">
                    <a:hlinkClick r:id="rId7"/>
                    <a:extLst>
                      <a:ext uri="{FF2B5EF4-FFF2-40B4-BE49-F238E27FC236}">
                        <a16:creationId xmlns:a16="http://schemas.microsoft.com/office/drawing/2014/main" id="{D31DB1D8-AF49-40CA-BBC8-E6E2E09AE8C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/>
                  <a:srcRect b="44779"/>
                  <a:stretch/>
                </p:blipFill>
                <p:spPr>
                  <a:xfrm rot="16200000">
                    <a:off x="134966" y="3448112"/>
                    <a:ext cx="667917" cy="750683"/>
                  </a:xfrm>
                  <a:prstGeom prst="rect">
                    <a:avLst/>
                  </a:prstGeom>
                </p:spPr>
              </p:pic>
              <p:sp>
                <p:nvSpPr>
                  <p:cNvPr id="4" name="Rectangle 3">
                    <a:extLst>
                      <a:ext uri="{FF2B5EF4-FFF2-40B4-BE49-F238E27FC236}">
                        <a16:creationId xmlns:a16="http://schemas.microsoft.com/office/drawing/2014/main" id="{2A2206C7-F3B6-4F7B-A531-27D288FCC5D4}"/>
                      </a:ext>
                    </a:extLst>
                  </p:cNvPr>
                  <p:cNvSpPr/>
                  <p:nvPr/>
                </p:nvSpPr>
                <p:spPr>
                  <a:xfrm>
                    <a:off x="851070" y="4279037"/>
                    <a:ext cx="318120" cy="45794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0" name="Picture 9">
                  <a:hlinkClick r:id="rId9"/>
                  <a:extLst>
                    <a:ext uri="{FF2B5EF4-FFF2-40B4-BE49-F238E27FC236}">
                      <a16:creationId xmlns:a16="http://schemas.microsoft.com/office/drawing/2014/main" id="{0DB46257-91DA-47B2-AC49-97FDD31E54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/>
                <a:srcRect b="51697"/>
                <a:stretch/>
              </p:blipFill>
              <p:spPr>
                <a:xfrm>
                  <a:off x="147769" y="4157413"/>
                  <a:ext cx="703301" cy="716300"/>
                </a:xfrm>
                <a:prstGeom prst="rect">
                  <a:avLst/>
                </a:prstGeom>
              </p:spPr>
            </p:pic>
          </p:grpSp>
          <p:pic>
            <p:nvPicPr>
              <p:cNvPr id="11" name="Picture 10">
                <a:hlinkClick r:id="rId11"/>
                <a:extLst>
                  <a:ext uri="{FF2B5EF4-FFF2-40B4-BE49-F238E27FC236}">
                    <a16:creationId xmlns:a16="http://schemas.microsoft.com/office/drawing/2014/main" id="{A4114BEA-5D15-4A19-964C-B3CCF3529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/>
              <a:srcRect b="35556"/>
              <a:stretch/>
            </p:blipFill>
            <p:spPr>
              <a:xfrm>
                <a:off x="147769" y="4736980"/>
                <a:ext cx="642309" cy="610975"/>
              </a:xfrm>
              <a:prstGeom prst="rect">
                <a:avLst/>
              </a:prstGeom>
            </p:spPr>
          </p:pic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D6847F8-8B47-462D-92A4-879F7D1BE84A}"/>
              </a:ext>
            </a:extLst>
          </p:cNvPr>
          <p:cNvSpPr txBox="1"/>
          <p:nvPr/>
        </p:nvSpPr>
        <p:spPr>
          <a:xfrm>
            <a:off x="397042" y="5991726"/>
            <a:ext cx="836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All homologs have glycosyl-hydrolase family 1 domains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534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9315E-EF77-4A4A-8347-A8DD9AD8D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3063"/>
            <a:ext cx="78867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What is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LCT</a:t>
            </a:r>
            <a:r>
              <a:rPr lang="en-US" dirty="0">
                <a:latin typeface="+mn-lt"/>
              </a:rPr>
              <a:t> phylogeny?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BC7F38-7066-467F-BBBC-05FADBD52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52" y="1067256"/>
            <a:ext cx="7886699" cy="4962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76AF6B-02F0-4A75-9380-0E573C5E56F4}"/>
              </a:ext>
            </a:extLst>
          </p:cNvPr>
          <p:cNvSpPr txBox="1"/>
          <p:nvPr/>
        </p:nvSpPr>
        <p:spPr>
          <a:xfrm>
            <a:off x="750993" y="1278585"/>
            <a:ext cx="2911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Neighbor Joining Tree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2FDB1B-7C08-4C43-A908-DC8507126F79}"/>
              </a:ext>
            </a:extLst>
          </p:cNvPr>
          <p:cNvSpPr txBox="1"/>
          <p:nvPr/>
        </p:nvSpPr>
        <p:spPr>
          <a:xfrm>
            <a:off x="389523" y="5965093"/>
            <a:ext cx="836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Milk-consuming animals have closest related </a:t>
            </a:r>
            <a:r>
              <a:rPr lang="en-US" sz="2400" b="1" dirty="0">
                <a:solidFill>
                  <a:srgbClr val="FF0000"/>
                </a:solidFill>
              </a:rPr>
              <a:t>LCT</a:t>
            </a:r>
            <a:r>
              <a:rPr lang="en-US" sz="2400" b="1" dirty="0"/>
              <a:t> proteins</a:t>
            </a:r>
            <a:endParaRPr lang="en-US" sz="2400" dirty="0"/>
          </a:p>
        </p:txBody>
      </p:sp>
      <p:pic>
        <p:nvPicPr>
          <p:cNvPr id="10" name="Picture 9">
            <a:hlinkClick r:id="rId3"/>
            <a:extLst>
              <a:ext uri="{FF2B5EF4-FFF2-40B4-BE49-F238E27FC236}">
                <a16:creationId xmlns:a16="http://schemas.microsoft.com/office/drawing/2014/main" id="{47138B51-3201-450F-8BEE-4F2C42653C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5556"/>
          <a:stretch/>
        </p:blipFill>
        <p:spPr>
          <a:xfrm>
            <a:off x="6764310" y="2392819"/>
            <a:ext cx="435479" cy="625629"/>
          </a:xfrm>
          <a:prstGeom prst="rect">
            <a:avLst/>
          </a:prstGeom>
        </p:spPr>
      </p:pic>
      <p:pic>
        <p:nvPicPr>
          <p:cNvPr id="11" name="Picture 10">
            <a:hlinkClick r:id="rId5"/>
            <a:extLst>
              <a:ext uri="{FF2B5EF4-FFF2-40B4-BE49-F238E27FC236}">
                <a16:creationId xmlns:a16="http://schemas.microsoft.com/office/drawing/2014/main" id="{3DCB27A0-98DE-4E74-9BD2-B864F1502D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50981"/>
          <a:stretch/>
        </p:blipFill>
        <p:spPr>
          <a:xfrm>
            <a:off x="7163191" y="1844220"/>
            <a:ext cx="569400" cy="591413"/>
          </a:xfrm>
          <a:prstGeom prst="rect">
            <a:avLst/>
          </a:prstGeom>
        </p:spPr>
      </p:pic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E6C82CFD-873C-4FB0-B6BD-AB743E2BA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047" y="1290094"/>
            <a:ext cx="534579" cy="44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BD552B-6516-48C3-8ECE-95085A658304}"/>
              </a:ext>
            </a:extLst>
          </p:cNvPr>
          <p:cNvSpPr/>
          <p:nvPr/>
        </p:nvSpPr>
        <p:spPr>
          <a:xfrm>
            <a:off x="5019848" y="1267074"/>
            <a:ext cx="2911642" cy="1722685"/>
          </a:xfrm>
          <a:prstGeom prst="rect">
            <a:avLst/>
          </a:prstGeom>
          <a:solidFill>
            <a:srgbClr val="EB292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Picture">
            <a:extLst>
              <a:ext uri="{FF2B5EF4-FFF2-40B4-BE49-F238E27FC236}">
                <a16:creationId xmlns:a16="http://schemas.microsoft.com/office/drawing/2014/main" id="{76CF7C61-1243-4BFC-B594-9B65E68B1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194" y="3103743"/>
            <a:ext cx="752221" cy="34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">
            <a:extLst>
              <a:ext uri="{FF2B5EF4-FFF2-40B4-BE49-F238E27FC236}">
                <a16:creationId xmlns:a16="http://schemas.microsoft.com/office/drawing/2014/main" id="{6C94E75E-8D74-41C6-A502-97E567E26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891" y="3595800"/>
            <a:ext cx="446973" cy="43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">
            <a:extLst>
              <a:ext uri="{FF2B5EF4-FFF2-40B4-BE49-F238E27FC236}">
                <a16:creationId xmlns:a16="http://schemas.microsoft.com/office/drawing/2014/main" id="{3A3B2EF7-4296-48A7-AF66-95F376297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5652" l="3646" r="95313">
                        <a14:foregroundMark x1="40104" y1="29469" x2="40104" y2="29469"/>
                        <a14:foregroundMark x1="38021" y1="32367" x2="38021" y2="32367"/>
                        <a14:foregroundMark x1="43750" y1="34300" x2="43750" y2="34300"/>
                        <a14:foregroundMark x1="43750" y1="31401" x2="42188" y2="26087"/>
                        <a14:foregroundMark x1="43750" y1="35749" x2="46875" y2="41546"/>
                        <a14:foregroundMark x1="45313" y1="35266" x2="48958" y2="33816"/>
                        <a14:foregroundMark x1="53125" y1="28019" x2="54167" y2="12560"/>
                        <a14:foregroundMark x1="54167" y1="12560" x2="52083" y2="7729"/>
                        <a14:foregroundMark x1="48438" y1="19807" x2="44792" y2="17391"/>
                        <a14:foregroundMark x1="49479" y1="14976" x2="49479" y2="14493"/>
                        <a14:foregroundMark x1="49479" y1="12077" x2="49479" y2="12077"/>
                        <a14:foregroundMark x1="52083" y1="3865" x2="53125" y2="1932"/>
                        <a14:foregroundMark x1="87500" y1="70531" x2="95313" y2="74879"/>
                        <a14:foregroundMark x1="53646" y1="86473" x2="52083" y2="90338"/>
                        <a14:foregroundMark x1="30729" y1="89855" x2="27083" y2="96135"/>
                        <a14:foregroundMark x1="9375" y1="75845" x2="3646" y2="77778"/>
                        <a14:foregroundMark x1="68750" y1="33816" x2="68750" y2="33816"/>
                        <a14:foregroundMark x1="64583" y1="33333" x2="64583" y2="33333"/>
                        <a14:foregroundMark x1="63542" y1="37198" x2="63542" y2="37198"/>
                        <a14:foregroundMark x1="59896" y1="35266" x2="59896" y2="35266"/>
                        <a14:foregroundMark x1="53646" y1="40580" x2="55729" y2="44444"/>
                        <a14:foregroundMark x1="57292" y1="42029" x2="53125" y2="50242"/>
                        <a14:foregroundMark x1="67188" y1="35266" x2="63542" y2="35266"/>
                        <a14:foregroundMark x1="68750" y1="33333" x2="70313" y2="33333"/>
                        <a14:foregroundMark x1="39063" y1="28502" x2="39063" y2="28502"/>
                        <a14:foregroundMark x1="36979" y1="31884" x2="36979" y2="31884"/>
                        <a14:foregroundMark x1="50521" y1="1932" x2="50521" y2="19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40" y="4120002"/>
            <a:ext cx="510732" cy="55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">
            <a:extLst>
              <a:ext uri="{FF2B5EF4-FFF2-40B4-BE49-F238E27FC236}">
                <a16:creationId xmlns:a16="http://schemas.microsoft.com/office/drawing/2014/main" id="{F0812B51-16D9-4D15-8E9B-AE4ABF2CF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404" y="4815359"/>
            <a:ext cx="370444" cy="37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yeast silhouette">
            <a:extLst>
              <a:ext uri="{FF2B5EF4-FFF2-40B4-BE49-F238E27FC236}">
                <a16:creationId xmlns:a16="http://schemas.microsoft.com/office/drawing/2014/main" id="{289E6A5B-DF19-462C-BF7C-0E580D2DB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848" y="5268914"/>
            <a:ext cx="554781" cy="51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2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1C38E-689B-43D8-A44C-3E0A150ED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521" y="158959"/>
            <a:ext cx="8515350" cy="1325563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What model organism should be used to study CLD?</a:t>
            </a:r>
          </a:p>
        </p:txBody>
      </p:sp>
      <p:pic>
        <p:nvPicPr>
          <p:cNvPr id="7172" name="Picture 4" descr="Tuffy mouse.jpg">
            <a:hlinkClick r:id="rId2"/>
            <a:extLst>
              <a:ext uri="{FF2B5EF4-FFF2-40B4-BE49-F238E27FC236}">
                <a16:creationId xmlns:a16="http://schemas.microsoft.com/office/drawing/2014/main" id="{0A584E0F-4D7C-4539-AFA3-EA022CDC6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384" y="1841968"/>
            <a:ext cx="4586487" cy="326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E1B103AF-F531-454D-AEFE-A4C36AB74DB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138" y="4068373"/>
            <a:ext cx="649302" cy="7322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5FB7DF-1376-4079-9045-BBAE8E65ED44}"/>
              </a:ext>
            </a:extLst>
          </p:cNvPr>
          <p:cNvSpPr txBox="1"/>
          <p:nvPr/>
        </p:nvSpPr>
        <p:spPr>
          <a:xfrm>
            <a:off x="389521" y="6031209"/>
            <a:ext cx="8364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Mouse diet is easily manipulated and diarrhea is easily observed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297" y="2251552"/>
            <a:ext cx="3848272" cy="265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64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">
            <a:extLst>
              <a:ext uri="{FF2B5EF4-FFF2-40B4-BE49-F238E27FC236}">
                <a16:creationId xmlns:a16="http://schemas.microsoft.com/office/drawing/2014/main" id="{4C3557F8-DE0F-4F13-B9E6-AD02109CA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87" y="870012"/>
            <a:ext cx="8245054" cy="372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125430-1147-4106-B4FB-1A8ACBF95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96" y="273818"/>
            <a:ext cx="8370916" cy="1325563"/>
          </a:xfrm>
        </p:spPr>
        <p:txBody>
          <a:bodyPr>
            <a:normAutofit/>
          </a:bodyPr>
          <a:lstStyle/>
          <a:p>
            <a:r>
              <a:rPr lang="en-US" sz="3200" i="1" dirty="0">
                <a:latin typeface="+mn-lt"/>
              </a:rPr>
              <a:t>Unknown </a:t>
            </a:r>
            <a:r>
              <a:rPr lang="en-US" sz="3200" dirty="0">
                <a:latin typeface="+mn-lt"/>
              </a:rPr>
              <a:t>how </a:t>
            </a:r>
            <a:r>
              <a:rPr lang="en-US" sz="3200" dirty="0">
                <a:solidFill>
                  <a:srgbClr val="7030A0"/>
                </a:solidFill>
                <a:latin typeface="+mn-lt"/>
              </a:rPr>
              <a:t>R1587H</a:t>
            </a:r>
            <a:r>
              <a:rPr lang="en-US" sz="3200" dirty="0">
                <a:latin typeface="+mn-lt"/>
              </a:rPr>
              <a:t> causes loss of functional lactase and CLD</a:t>
            </a:r>
            <a:endParaRPr lang="en-US" sz="3200" i="1" dirty="0"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E37761-5936-466F-8C92-EBC8FA3AE1E2}"/>
              </a:ext>
            </a:extLst>
          </p:cNvPr>
          <p:cNvSpPr/>
          <p:nvPr/>
        </p:nvSpPr>
        <p:spPr>
          <a:xfrm>
            <a:off x="5305686" y="1063036"/>
            <a:ext cx="1743183" cy="3314324"/>
          </a:xfrm>
          <a:prstGeom prst="rect">
            <a:avLst/>
          </a:prstGeom>
          <a:solidFill>
            <a:srgbClr val="FA6050">
              <a:alpha val="23922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https://www.carolina.com/images/teacher-resources/items/large/lactoseintolerance_diagram.jpg">
            <a:hlinkClick r:id="rId3"/>
            <a:extLst>
              <a:ext uri="{FF2B5EF4-FFF2-40B4-BE49-F238E27FC236}">
                <a16:creationId xmlns:a16="http://schemas.microsoft.com/office/drawing/2014/main" id="{CA258323-79B2-4B52-BB1F-230A47DE6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86" y="4654788"/>
            <a:ext cx="4366855" cy="207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E6215FD5-AB97-4808-8179-6835549B15DB}"/>
              </a:ext>
            </a:extLst>
          </p:cNvPr>
          <p:cNvSpPr/>
          <p:nvPr/>
        </p:nvSpPr>
        <p:spPr>
          <a:xfrm>
            <a:off x="3584087" y="4687464"/>
            <a:ext cx="2485748" cy="2077375"/>
          </a:xfrm>
          <a:prstGeom prst="mathMultiply">
            <a:avLst/>
          </a:prstGeom>
          <a:solidFill>
            <a:srgbClr val="FA6050">
              <a:alpha val="41961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7F7AA159-03D1-4A39-95DF-D444CD91E5A5}"/>
              </a:ext>
            </a:extLst>
          </p:cNvPr>
          <p:cNvSpPr/>
          <p:nvPr/>
        </p:nvSpPr>
        <p:spPr>
          <a:xfrm rot="2620272">
            <a:off x="5052841" y="4152164"/>
            <a:ext cx="355106" cy="1076252"/>
          </a:xfrm>
          <a:prstGeom prst="downArrow">
            <a:avLst/>
          </a:prstGeom>
          <a:solidFill>
            <a:srgbClr val="FA605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271DFF-0ABC-4ECB-AAEB-E732FB8C6D90}"/>
              </a:ext>
            </a:extLst>
          </p:cNvPr>
          <p:cNvSpPr txBox="1"/>
          <p:nvPr/>
        </p:nvSpPr>
        <p:spPr>
          <a:xfrm>
            <a:off x="4429752" y="3592530"/>
            <a:ext cx="633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/>
              <a:t>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64F12D-104C-4601-BAAA-B9BEBAABB548}"/>
              </a:ext>
            </a:extLst>
          </p:cNvPr>
          <p:cNvSpPr/>
          <p:nvPr/>
        </p:nvSpPr>
        <p:spPr>
          <a:xfrm>
            <a:off x="5626143" y="3889088"/>
            <a:ext cx="804598" cy="4882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7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A338-EC6F-4BBD-9829-E59224DBE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What is the </a:t>
            </a:r>
            <a:r>
              <a:rPr lang="en-US" sz="4800" dirty="0">
                <a:latin typeface="+mn-lt"/>
              </a:rPr>
              <a:t>primary goal</a:t>
            </a:r>
            <a:r>
              <a:rPr lang="en-US" sz="48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DCD16-3D70-4BEE-98D6-627C0B0DF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132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understand how a single amino acid substitution, </a:t>
            </a:r>
            <a:r>
              <a:rPr lang="en-US" dirty="0">
                <a:solidFill>
                  <a:srgbClr val="7030A0"/>
                </a:solidFill>
              </a:rPr>
              <a:t>R1587H</a:t>
            </a:r>
            <a:r>
              <a:rPr lang="en-US" dirty="0"/>
              <a:t>, affects the structure, function, and interaction of </a:t>
            </a:r>
            <a:r>
              <a:rPr lang="en-US" dirty="0">
                <a:solidFill>
                  <a:srgbClr val="FF0000"/>
                </a:solidFill>
              </a:rPr>
              <a:t>LCT</a:t>
            </a:r>
            <a:r>
              <a:rPr lang="en-US" dirty="0"/>
              <a:t> to determine how it leads to CLD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3D6FEB-CFB2-4975-9A17-1EAB65A3A82A}"/>
              </a:ext>
            </a:extLst>
          </p:cNvPr>
          <p:cNvSpPr txBox="1"/>
          <p:nvPr/>
        </p:nvSpPr>
        <p:spPr>
          <a:xfrm>
            <a:off x="757989" y="3344779"/>
            <a:ext cx="2358190" cy="286232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Aim 1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Understand the evolutionary history of LCT and conservation of the C-terminus and R1587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7366FD-895F-4D46-895A-182B001959B5}"/>
              </a:ext>
            </a:extLst>
          </p:cNvPr>
          <p:cNvSpPr txBox="1"/>
          <p:nvPr/>
        </p:nvSpPr>
        <p:spPr>
          <a:xfrm>
            <a:off x="3392905" y="3344778"/>
            <a:ext cx="2358190" cy="286232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Aim 2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Determine differentially expressed genes and their functions in WT and R1587H mutant mice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AC12E4-836A-4F0A-9074-B66912CFF056}"/>
              </a:ext>
            </a:extLst>
          </p:cNvPr>
          <p:cNvSpPr txBox="1"/>
          <p:nvPr/>
        </p:nvSpPr>
        <p:spPr>
          <a:xfrm>
            <a:off x="6027821" y="3344778"/>
            <a:ext cx="2358190" cy="286232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Aim 3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Experimentally determine protein-protein interactions of WT and R1587H mutant mice LCT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0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Picture">
            <a:hlinkClick r:id="rId2"/>
            <a:extLst>
              <a:ext uri="{FF2B5EF4-FFF2-40B4-BE49-F238E27FC236}">
                <a16:creationId xmlns:a16="http://schemas.microsoft.com/office/drawing/2014/main" id="{58EB3FC8-BF73-4119-994A-A74D9FA73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83" y="2389461"/>
            <a:ext cx="5724525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DCB04C-5AFA-47F4-9DAE-49E4B5172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73" y="96833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Aim 1: </a:t>
            </a:r>
            <a:r>
              <a:rPr lang="en-US" sz="2800" dirty="0"/>
              <a:t>Understand evolutionary history of </a:t>
            </a:r>
            <a:r>
              <a:rPr lang="en-US" sz="2800" dirty="0">
                <a:solidFill>
                  <a:srgbClr val="FF0000"/>
                </a:solidFill>
              </a:rPr>
              <a:t>LCT</a:t>
            </a:r>
            <a:r>
              <a:rPr lang="en-US" sz="2800" dirty="0"/>
              <a:t> and conservation of R1587 and the C-terminus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E1346A-5020-4F52-98FF-7E85501A9159}"/>
              </a:ext>
            </a:extLst>
          </p:cNvPr>
          <p:cNvSpPr txBox="1"/>
          <p:nvPr/>
        </p:nvSpPr>
        <p:spPr>
          <a:xfrm>
            <a:off x="397042" y="5991726"/>
            <a:ext cx="8364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Approach: </a:t>
            </a:r>
            <a:r>
              <a:rPr lang="en-US" sz="2000" dirty="0"/>
              <a:t>Use amino acid sequence to build phylogenetic trees and observe conserved regions</a:t>
            </a:r>
            <a:endParaRPr lang="en-US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9FEB39-2DDC-4362-B8BA-50F27550E884}"/>
              </a:ext>
            </a:extLst>
          </p:cNvPr>
          <p:cNvGrpSpPr/>
          <p:nvPr/>
        </p:nvGrpSpPr>
        <p:grpSpPr>
          <a:xfrm>
            <a:off x="1254368" y="1466133"/>
            <a:ext cx="6635263" cy="769441"/>
            <a:chOff x="1254368" y="1466133"/>
            <a:chExt cx="6635263" cy="769441"/>
          </a:xfrm>
        </p:grpSpPr>
        <p:sp>
          <p:nvSpPr>
            <p:cNvPr id="4" name="Arrow: Chevron 3">
              <a:extLst>
                <a:ext uri="{FF2B5EF4-FFF2-40B4-BE49-F238E27FC236}">
                  <a16:creationId xmlns:a16="http://schemas.microsoft.com/office/drawing/2014/main" id="{8A8CE0F3-1F99-4C4B-83B0-1F686BFF1C10}"/>
                </a:ext>
              </a:extLst>
            </p:cNvPr>
            <p:cNvSpPr/>
            <p:nvPr/>
          </p:nvSpPr>
          <p:spPr>
            <a:xfrm>
              <a:off x="1254368" y="1466133"/>
              <a:ext cx="2140299" cy="769441"/>
            </a:xfrm>
            <a:prstGeom prst="chevron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Arrow: Chevron 6">
              <a:extLst>
                <a:ext uri="{FF2B5EF4-FFF2-40B4-BE49-F238E27FC236}">
                  <a16:creationId xmlns:a16="http://schemas.microsoft.com/office/drawing/2014/main" id="{4A3CCC58-62C7-450C-A9BE-246AA6645FDA}"/>
                </a:ext>
              </a:extLst>
            </p:cNvPr>
            <p:cNvSpPr/>
            <p:nvPr/>
          </p:nvSpPr>
          <p:spPr>
            <a:xfrm>
              <a:off x="3501850" y="1466133"/>
              <a:ext cx="2140299" cy="769441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C570B342-5249-448C-BDD7-0DE136769380}"/>
                </a:ext>
              </a:extLst>
            </p:cNvPr>
            <p:cNvSpPr/>
            <p:nvPr/>
          </p:nvSpPr>
          <p:spPr>
            <a:xfrm>
              <a:off x="5749332" y="1466133"/>
              <a:ext cx="2140299" cy="769441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F58AD43-E402-42EB-AAB0-C9DCDA2C792E}"/>
                </a:ext>
              </a:extLst>
            </p:cNvPr>
            <p:cNvSpPr txBox="1"/>
            <p:nvPr/>
          </p:nvSpPr>
          <p:spPr>
            <a:xfrm>
              <a:off x="1842083" y="1589243"/>
              <a:ext cx="11824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What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8C402F-883B-420E-B093-584F4345C8EF}"/>
                </a:ext>
              </a:extLst>
            </p:cNvPr>
            <p:cNvSpPr txBox="1"/>
            <p:nvPr/>
          </p:nvSpPr>
          <p:spPr>
            <a:xfrm>
              <a:off x="4193495" y="1589243"/>
              <a:ext cx="11824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</a:rPr>
                <a:t>Why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E6F405-6827-4B08-8D7D-774128623822}"/>
                </a:ext>
              </a:extLst>
            </p:cNvPr>
            <p:cNvSpPr txBox="1"/>
            <p:nvPr/>
          </p:nvSpPr>
          <p:spPr>
            <a:xfrm>
              <a:off x="6152924" y="1620020"/>
              <a:ext cx="16630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Hypothesis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2396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10449</TotalTime>
  <Words>579</Words>
  <Application>Microsoft Office PowerPoint</Application>
  <PresentationFormat>On-screen Show (4:3)</PresentationFormat>
  <Paragraphs>110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Congenital Lactase Deficiency (LCT) </vt:lpstr>
      <vt:lpstr>What is congenital lactase deficiency (CLD)?</vt:lpstr>
      <vt:lpstr>LCT is associated with CLD</vt:lpstr>
      <vt:lpstr>LCT is well conserved in mammals</vt:lpstr>
      <vt:lpstr>What is LCT phylogeny?</vt:lpstr>
      <vt:lpstr>What model organism should be used to study CLD?</vt:lpstr>
      <vt:lpstr>Unknown how R1587H causes loss of functional lactase and CLD</vt:lpstr>
      <vt:lpstr>What is the primary goal?</vt:lpstr>
      <vt:lpstr>Aim 1: Understand evolutionary history of LCT and conservation of R1587 and the C-terminus </vt:lpstr>
      <vt:lpstr>Aim 1: Understand evolutionary history of LCT and conservation of R1587 and the C-terminus </vt:lpstr>
      <vt:lpstr>Aim 1: Understand evolutionary history of LCT and conservation of R1587 and the C-terminus </vt:lpstr>
      <vt:lpstr>Aim 2: Determine differentially expressed genes and their functions in R1587H and WT mice</vt:lpstr>
      <vt:lpstr>Aim 2: Determine differentially expressed genes and their functions in R1587H and WT mice</vt:lpstr>
      <vt:lpstr>Aim 2: Determine differentially expressed genes and their functions in R1587H and WT mice</vt:lpstr>
      <vt:lpstr>Aim 3: Experimentally determine protein-protein interactions of WT and R1587H LCT</vt:lpstr>
      <vt:lpstr>PowerPoint Presentation</vt:lpstr>
      <vt:lpstr>PowerPoint Presentation</vt:lpstr>
      <vt:lpstr>Summary</vt:lpstr>
      <vt:lpstr>Future Directions</vt:lpstr>
      <vt:lpstr>Questions?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Congenital Lactase Deficiency</dc:title>
  <dc:creator>Hayley Stoneman</dc:creator>
  <cp:lastModifiedBy>Hayley Stoneman</cp:lastModifiedBy>
  <cp:revision>101</cp:revision>
  <dcterms:created xsi:type="dcterms:W3CDTF">2019-03-28T21:50:34Z</dcterms:created>
  <dcterms:modified xsi:type="dcterms:W3CDTF">2019-04-25T14:26:36Z</dcterms:modified>
</cp:coreProperties>
</file>